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notesMasterIdLst>
    <p:notesMasterId r:id="rId23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" id="{acb37683-8575-eb5f-5cdc-bf3af51e4998}">
          <p14:sldIdLst>
            <p14:sldId id="256"/>
            <p14:sldId id="257"/>
            <p14:sldId id="258"/>
          </p14:sldIdLst>
        </p14:section>
        <p14:section name="Silicon" id="{be5ca3ba-e5a3-df8c-e5d7-583b918169cd}">
          <p14:sldIdLst>
            <p14:sldId id="259"/>
            <p14:sldId id="260"/>
            <p14:sldId id="261"/>
            <p14:sldId id="262"/>
            <p14:sldId id="263"/>
            <p14:sldId id="264"/>
          </p14:sldIdLst>
        </p14:section>
        <p14:section name="Hardware" id="{79811a7d-85d2-3eae-dcc9-9a4312e262ec}">
          <p14:sldIdLst>
            <p14:sldId id="265"/>
            <p14:sldId id="266"/>
          </p14:sldIdLst>
        </p14:section>
        <p14:section name="Embedded" id="{29011ca0-1243-b62b-5b83-c3add5f09075}">
          <p14:sldIdLst>
            <p14:sldId id="267"/>
            <p14:sldId id="268"/>
            <p14:sldId id="269"/>
          </p14:sldIdLst>
        </p14:section>
        <p14:section name="IoT" id="{3e224b5c-640a-c419-f183-cb1c7957809c}">
          <p14:sldIdLst>
            <p14:sldId id="270"/>
            <p14:sldId id="271"/>
          </p14:sldIdLst>
        </p14:section>
        <p14:section name="Market" id="{e6527580-f5b2-2630-cf99-1fbe98c8fe6f}">
          <p14:sldIdLst>
            <p14:sldId id="272"/>
            <p14:sldId id="273"/>
          </p14:sldIdLst>
        </p14:section>
        <p14:section name="Customers" id="{c24eea80-ae36-b5ea-3b19-5eaeac9910c8}">
          <p14:sldIdLst>
            <p14:sldId id="274"/>
            <p14:sldId id="275"/>
          </p14:sldIdLst>
        </p14:section>
        <p14:section name="Close" id="{d85faffb-a53e-6219-b227-61a20ab7c404}">
          <p14:sldIdLst>
            <p14:sldId id="27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IGH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644652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5"/>
                </a:solidFill>
              </a:rPr>
              <a:t>PurePlay  |  Capabilities, October 2026</a:t>
            </a:r>
            <a:endParaRPr lang="en-US" sz="1000" dirty="0"/>
          </a:p>
        </p:txBody>
      </p:sp>
      <p:sp>
        <p:nvSpPr>
          <p:cNvPr id="3" name="Text 1"/>
          <p:cNvSpPr/>
          <p:nvPr>
            <p:ph idx="101" type="title" hasCustomPrompt="1"/>
          </p:nvPr>
        </p:nvSpPr>
        <p:spPr>
          <a:xfrm>
            <a:off x="548640" y="365760"/>
            <a:ext cx="11064240" cy="7315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400" b="1" dirty="0">
                <a:solidFill>
                  <a:schemeClr val="tx2"/>
                </a:solidFill>
              </a:defRPr>
            </a:lvl1pPr>
          </a:lstStyle>
          <a:p>
            <a:pPr algn="l" indent="0" marL="0">
              <a:buNone/>
            </a:pPr>
            <a:endParaRPr lang="en-US" sz="3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64240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1002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">
    <p:bg>
      <p:bgPr>
        <a:solidFill>
          <a:srgbClr val="12353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731520" y="914400"/>
            <a:ext cx="6583680" cy="219456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5200" b="1" dirty="0">
                <a:solidFill>
                  <a:schemeClr val="bg1"/>
                </a:solidFill>
              </a:defRPr>
            </a:lvl1pPr>
          </a:lstStyle>
          <a:p>
            <a:pPr algn="l" indent="0" marL="0">
              <a:buNone/>
            </a:pPr>
            <a:endParaRPr lang="en-US" sz="5200" dirty="0"/>
          </a:p>
        </p:txBody>
      </p:sp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64240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png"/><Relationship Id="rId4" Type="http://schemas.openxmlformats.org/officeDocument/2006/relationships/image" Target="../media/image-2-4.pn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image" Target="../media/image-3-3.png"/><Relationship Id="rId4" Type="http://schemas.openxmlformats.org/officeDocument/2006/relationships/image" Target="../media/image-3-4.pn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image" Target="../media/image-5-3.png"/><Relationship Id="rId4" Type="http://schemas.openxmlformats.org/officeDocument/2006/relationships/image" Target="../media/image-5-4.pn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image" Target="../media/image-6-3.png"/><Relationship Id="rId4" Type="http://schemas.openxmlformats.org/officeDocument/2006/relationships/image" Target="../media/image-6-4.pn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6.xml"/><Relationship Id="rId7" Type="http://schemas.openxmlformats.org/officeDocument/2006/relationships/image" Target="../media/image1.png"/><Relationship Id="rId8" Type="http://schemas.openxmlformats.org/officeDocument/2006/relationships/image" Target="../media/image2.png"/><Relationship Id="rId9" Type="http://schemas.openxmlformats.org/officeDocument/2006/relationships/image" Target="../media/image3.png"/><Relationship Id="rId10" Type="http://schemas.openxmlformats.org/officeDocument/2006/relationships/image" Target="../media/image4.png"/><Relationship Id="rId11" Type="http://schemas.openxmlformats.org/officeDocument/2006/relationships/image" Target="../media/image5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image" Target="../media/image-7-4.pn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7.xml"/><Relationship Id="rId7" Type="http://schemas.openxmlformats.org/officeDocument/2006/relationships/image" Target="../media/image5.png"/><Relationship Id="rId8" Type="http://schemas.openxmlformats.org/officeDocument/2006/relationships/image" Target="../media/image4.png"/><Relationship Id="rId9" Type="http://schemas.openxmlformats.org/officeDocument/2006/relationships/image" Target="../media/image1.png"/><Relationship Id="rId10" Type="http://schemas.openxmlformats.org/officeDocument/2006/relationships/image" Target="../media/image2.png"/><Relationship Id="rId11" Type="http://schemas.openxmlformats.org/officeDocument/2006/relationships/image" Target="../media/image3.png"/><Relationship Id="rId12" Type="http://schemas.openxmlformats.org/officeDocument/2006/relationships/image" Target="../media/image6.png"/><Relationship Id="rId13" Type="http://schemas.openxmlformats.org/officeDocument/2006/relationships/image" Target="../media/image7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image" Target="../media/image-8-3.png"/><Relationship Id="rId4" Type="http://schemas.openxmlformats.org/officeDocument/2006/relationships/image" Target="../media/image-8-4.pn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png"/><Relationship Id="rId3" Type="http://schemas.openxmlformats.org/officeDocument/2006/relationships/image" Target="../media/image-9-3.png"/><Relationship Id="rId4" Type="http://schemas.openxmlformats.org/officeDocument/2006/relationships/image" Target="../media/image-9-4.pn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image" Target="../media/image-14-1.png"/><Relationship Id="rId2" Type="http://schemas.openxmlformats.org/officeDocument/2006/relationships/image" Target="../media/image-14-2.png"/><Relationship Id="rId3" Type="http://schemas.openxmlformats.org/officeDocument/2006/relationships/image" Target="../media/image-14-3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14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image" Target="../media/image-15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5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image" Target="../media/image-17-1.png"/><Relationship Id="rId2" Type="http://schemas.openxmlformats.org/officeDocument/2006/relationships/image" Target="../media/image-17-2.png"/><Relationship Id="rId3" Type="http://schemas.openxmlformats.org/officeDocument/2006/relationships/image" Target="../media/image-17-3.png"/><Relationship Id="rId4" Type="http://schemas.openxmlformats.org/officeDocument/2006/relationships/image" Target="../media/image-17-4.pn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17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3.pn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2.png"/><Relationship Id="rId7" Type="http://schemas.openxmlformats.org/officeDocument/2006/relationships/image" Target="../media/image6.png"/><Relationship Id="rId8" Type="http://schemas.openxmlformats.org/officeDocument/2006/relationships/image" Target="../media/image8.png"/><Relationship Id="rId9" Type="http://schemas.openxmlformats.org/officeDocument/2006/relationships/image" Target="../media/image9.png"/><Relationship Id="rId10" Type="http://schemas.openxmlformats.org/officeDocument/2006/relationships/image" Target="../media/image7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5.png"/><Relationship Id="rId14" Type="http://schemas.openxmlformats.org/officeDocument/2006/relationships/image" Target="../media/image12.png"/><Relationship Id="rId15" Type="http://schemas.openxmlformats.org/officeDocument/2006/relationships/image" Target="../media/image13.png"/><Relationship Id="rId16" Type="http://schemas.openxmlformats.org/officeDocument/2006/relationships/image" Target="../media/image14.png"/><Relationship Id="rId17" Type="http://schemas.openxmlformats.org/officeDocument/2006/relationships/image" Target="../media/image15.png"/><Relationship Id="rId18" Type="http://schemas.openxmlformats.org/officeDocument/2006/relationships/image" Target="../media/image16.png"/><Relationship Id="rId19" Type="http://schemas.openxmlformats.org/officeDocument/2006/relationships/image" Target="../media/image17.png"/><Relationship Id="rId20" Type="http://schemas.openxmlformats.org/officeDocument/2006/relationships/image" Target="../media/image18.png"/><Relationship Id="rId21" Type="http://schemas.openxmlformats.org/officeDocument/2006/relationships/image" Target="../media/image19.png"/><Relationship Id="rId22" Type="http://schemas.openxmlformats.org/officeDocument/2006/relationships/image" Target="../media/image20.png"/><Relationship Id="rId23" Type="http://schemas.openxmlformats.org/officeDocument/2006/relationships/image" Target="../media/image21.png"/><Relationship Id="rId24" Type="http://schemas.openxmlformats.org/officeDocument/2006/relationships/image" Target="../media/image22.png"/><Relationship Id="rId25" Type="http://schemas.openxmlformats.org/officeDocument/2006/relationships/image" Target="../media/image23.png"/><Relationship Id="rId26" Type="http://schemas.openxmlformats.org/officeDocument/2006/relationships/image" Target="../media/image24.png"/><Relationship Id="rId27" Type="http://schemas.openxmlformats.org/officeDocument/2006/relationships/image" Target="../media/image25.png"/><Relationship Id="rId28" Type="http://schemas.openxmlformats.org/officeDocument/2006/relationships/image" Target="../media/image26.png"/><Relationship Id="rId29" Type="http://schemas.openxmlformats.org/officeDocument/2006/relationships/image" Target="../media/image27.png"/><Relationship Id="rId30" Type="http://schemas.openxmlformats.org/officeDocument/2006/relationships/image" Target="../media/image28.png"/><Relationship Id="rId31" Type="http://schemas.openxmlformats.org/officeDocument/2006/relationships/image" Target="../media/image29.png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731520" y="914400"/>
            <a:ext cx="6583680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r>
              <a:rPr lang="en-US" sz="5200" b="1" dirty="0">
                <a:solidFill>
                  <a:schemeClr val="bg1"/>
                </a:solidFill>
              </a:rPr>
              <a:t>PurePlay</a:t>
            </a:r>
            <a:endParaRPr lang="en-US" sz="5200" dirty="0"/>
          </a:p>
        </p:txBody>
      </p:sp>
      <p:sp>
        <p:nvSpPr>
          <p:cNvPr id="3" name="Shape 1"/>
          <p:cNvSpPr/>
          <p:nvPr/>
        </p:nvSpPr>
        <p:spPr>
          <a:xfrm>
            <a:off x="8778240" y="-1280160"/>
            <a:ext cx="6400800" cy="6400800"/>
          </a:xfrm>
          <a:prstGeom prst="ellipse">
            <a:avLst/>
          </a:prstGeom>
          <a:solidFill>
            <a:schemeClr val="tx2">
              <a:alpha val="0"/>
            </a:schemeClr>
          </a:solidFill>
          <a:ln w="25400">
            <a:solidFill>
              <a:schemeClr val="accent3">
                <a:alpha val="50000"/>
              </a:scheme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9692640" y="-365760"/>
            <a:ext cx="4572000" cy="4572000"/>
          </a:xfrm>
          <a:prstGeom prst="ellipse">
            <a:avLst/>
          </a:prstGeom>
          <a:solidFill>
            <a:schemeClr val="tx2">
              <a:alpha val="0"/>
            </a:schemeClr>
          </a:solidFill>
          <a:ln w="25400">
            <a:solidFill>
              <a:schemeClr val="accent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0607040" y="548640"/>
            <a:ext cx="2743200" cy="2743200"/>
          </a:xfrm>
          <a:prstGeom prst="ellipse">
            <a:avLst/>
          </a:prstGeom>
          <a:solidFill>
            <a:schemeClr val="tx2">
              <a:alpha val="0"/>
            </a:schemeClr>
          </a:solidFill>
          <a:ln w="25400">
            <a:solidFill>
              <a:schemeClr val="accent3">
                <a:alpha val="50000"/>
              </a:schemeClr>
            </a:solidFill>
            <a:prstDash val="solid"/>
          </a:ln>
        </p:spPr>
      </p:sp>
      <p:sp>
        <p:nvSpPr>
          <p:cNvPr id="6" name="Text 4"/>
          <p:cNvSpPr txBox="1"/>
          <p:nvPr/>
        </p:nvSpPr>
        <p:spPr>
          <a:xfrm>
            <a:off x="731520" y="3337560"/>
            <a:ext cx="65836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600" dirty="0">
                <a:solidFill>
                  <a:schemeClr val="accent4"/>
                </a:solidFill>
              </a:rPr>
              <a:t>We design chips, boards, firmware and connected devices.</a:t>
            </a:r>
            <a:endParaRPr lang="en-US" sz="2600" dirty="0"/>
          </a:p>
        </p:txBody>
      </p:sp>
      <p:sp>
        <p:nvSpPr>
          <p:cNvPr id="7" name="Text 5"/>
          <p:cNvSpPr txBox="1"/>
          <p:nvPr/>
        </p:nvSpPr>
        <p:spPr>
          <a:xfrm>
            <a:off x="731520" y="4572000"/>
            <a:ext cx="6400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chemeClr val="bg1"/>
                </a:solidFill>
              </a:rPr>
              <a:t>Capabilities, October 2026</a:t>
            </a:r>
            <a:endParaRPr lang="en-US" sz="1800" dirty="0"/>
          </a:p>
        </p:txBody>
      </p:sp>
      <p:sp>
        <p:nvSpPr>
          <p:cNvPr id="8" name="Text 6"/>
          <p:cNvSpPr txBox="1"/>
          <p:nvPr/>
        </p:nvSpPr>
        <p:spPr>
          <a:xfrm>
            <a:off x="731520" y="594360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accent3"/>
                </a:solidFill>
              </a:rPr>
              <a:t>Confidential. Please don't pass this on without checking with us first.</a:t>
            </a:r>
            <a:endParaRPr lang="en-US" sz="1200" dirty="0"/>
          </a:p>
        </p:txBody>
      </p:sp>
      <p:sp>
        <p:nvSpPr>
          <p:cNvPr id="9" name="Text 7"/>
          <p:cNvSpPr txBox="1"/>
          <p:nvPr/>
        </p:nvSpPr>
        <p:spPr>
          <a:xfrm>
            <a:off x="731520" y="5577840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www.pureplay.io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548640" y="36576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400" b="1" dirty="0">
                <a:solidFill>
                  <a:schemeClr val="tx2"/>
                </a:solidFill>
              </a:rPr>
              <a:t>Who we are</a:t>
            </a:r>
            <a:endParaRPr lang="en-US" sz="34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463040"/>
            <a:ext cx="576072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chemeClr val="tx1"/>
                </a:solidFill>
              </a:rPr>
              <a:t>We're an engineering team in Hyderabad that turns ideas into working silicon, boards, firmware and connected products. Most of our customers are in automotive, manufacturing and telecom.</a:t>
            </a:r>
            <a:endParaRPr lang="en-US" sz="1800" dirty="0"/>
          </a:p>
        </p:txBody>
      </p:sp>
      <p:sp>
        <p:nvSpPr>
          <p:cNvPr id="4" name="Stats card"/>
          <p:cNvSpPr/>
          <p:nvPr/>
        </p:nvSpPr>
        <p:spPr>
          <a:xfrm>
            <a:off x="548640" y="3749040"/>
            <a:ext cx="5760720" cy="2240280"/>
          </a:xfrm>
          <a:prstGeom prst="roundRect">
            <a:avLst>
              <a:gd name="adj" fmla="val 4898"/>
            </a:avLst>
          </a:prstGeom>
          <a:solidFill>
            <a:schemeClr val="bg2"/>
          </a:solidFill>
          <a:ln/>
        </p:spPr>
      </p:sp>
      <p:sp>
        <p:nvSpPr>
          <p:cNvPr id="5" name="Text 3"/>
          <p:cNvSpPr txBox="1"/>
          <p:nvPr/>
        </p:nvSpPr>
        <p:spPr>
          <a:xfrm>
            <a:off x="822960" y="397764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4400" b="1" dirty="0">
                <a:solidFill>
                  <a:schemeClr val="accent2"/>
                </a:solidFill>
              </a:rPr>
              <a:t>32</a:t>
            </a:r>
            <a:endParaRPr lang="en-US" sz="4400" dirty="0"/>
          </a:p>
        </p:txBody>
      </p:sp>
      <p:sp>
        <p:nvSpPr>
          <p:cNvPr id="6" name="Text 4"/>
          <p:cNvSpPr txBox="1"/>
          <p:nvPr/>
        </p:nvSpPr>
        <p:spPr>
          <a:xfrm>
            <a:off x="822960" y="4754880"/>
            <a:ext cx="16459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projects delivered since 2018</a:t>
            </a:r>
            <a:endParaRPr lang="en-US" sz="1400" dirty="0"/>
          </a:p>
        </p:txBody>
      </p:sp>
      <p:sp>
        <p:nvSpPr>
          <p:cNvPr id="7" name="Text 5"/>
          <p:cNvSpPr txBox="1"/>
          <p:nvPr/>
        </p:nvSpPr>
        <p:spPr>
          <a:xfrm>
            <a:off x="2697480" y="397764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4400" b="1" dirty="0">
                <a:solidFill>
                  <a:schemeClr val="accent2"/>
                </a:solidFill>
              </a:rPr>
              <a:t>20+</a:t>
            </a:r>
            <a:endParaRPr lang="en-US" sz="4400" dirty="0"/>
          </a:p>
        </p:txBody>
      </p:sp>
      <p:sp>
        <p:nvSpPr>
          <p:cNvPr id="8" name="Text 6"/>
          <p:cNvSpPr txBox="1"/>
          <p:nvPr/>
        </p:nvSpPr>
        <p:spPr>
          <a:xfrm>
            <a:off x="2697480" y="4754880"/>
            <a:ext cx="16459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clients, from chip makers to global brands</a:t>
            </a:r>
            <a:endParaRPr lang="en-US" sz="1400" dirty="0"/>
          </a:p>
        </p:txBody>
      </p:sp>
      <p:sp>
        <p:nvSpPr>
          <p:cNvPr id="9" name="Text 7"/>
          <p:cNvSpPr txBox="1"/>
          <p:nvPr/>
        </p:nvSpPr>
        <p:spPr>
          <a:xfrm>
            <a:off x="4572000" y="397764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4400" b="1" dirty="0">
                <a:solidFill>
                  <a:schemeClr val="accent2"/>
                </a:solidFill>
              </a:rPr>
              <a:t>100+</a:t>
            </a:r>
            <a:endParaRPr lang="en-US" sz="4400" dirty="0"/>
          </a:p>
        </p:txBody>
      </p:sp>
      <p:sp>
        <p:nvSpPr>
          <p:cNvPr id="10" name="Text 8"/>
          <p:cNvSpPr txBox="1"/>
          <p:nvPr/>
        </p:nvSpPr>
        <p:spPr>
          <a:xfrm>
            <a:off x="4572000" y="4754880"/>
            <a:ext cx="16459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engineers in Hyderabad and Bengaluru</a:t>
            </a:r>
            <a:endParaRPr lang="en-US" sz="1400" dirty="0"/>
          </a:p>
        </p:txBody>
      </p:sp>
      <p:sp>
        <p:nvSpPr>
          <p:cNvPr id="11" name="Pillar Silicon"/>
          <p:cNvSpPr/>
          <p:nvPr/>
        </p:nvSpPr>
        <p:spPr>
          <a:xfrm>
            <a:off x="6766560" y="1463040"/>
            <a:ext cx="2331720" cy="2194560"/>
          </a:xfrm>
          <a:prstGeom prst="roundRect">
            <a:avLst>
              <a:gd name="adj" fmla="val 5000"/>
            </a:avLst>
          </a:prstGeom>
          <a:solidFill>
            <a:schemeClr val="tx2"/>
          </a:solidFill>
          <a:ln/>
        </p:spPr>
      </p:sp>
      <p:sp>
        <p:nvSpPr>
          <p:cNvPr id="12" name="Shape 10"/>
          <p:cNvSpPr/>
          <p:nvPr/>
        </p:nvSpPr>
        <p:spPr>
          <a:xfrm>
            <a:off x="6995160" y="1691640"/>
            <a:ext cx="594360" cy="59436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43750" y="1840230"/>
            <a:ext cx="297180" cy="297180"/>
          </a:xfrm>
          <a:prstGeom prst="rect">
            <a:avLst/>
          </a:prstGeom>
        </p:spPr>
      </p:pic>
      <p:sp>
        <p:nvSpPr>
          <p:cNvPr id="14" name="Text 11"/>
          <p:cNvSpPr txBox="1"/>
          <p:nvPr/>
        </p:nvSpPr>
        <p:spPr>
          <a:xfrm>
            <a:off x="6995160" y="2468880"/>
            <a:ext cx="1920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b="1" dirty="0">
                <a:solidFill>
                  <a:schemeClr val="bg1"/>
                </a:solidFill>
              </a:rPr>
              <a:t>Silicon</a:t>
            </a:r>
            <a:endParaRPr lang="en-US" sz="2200" dirty="0"/>
          </a:p>
        </p:txBody>
      </p:sp>
      <p:sp>
        <p:nvSpPr>
          <p:cNvPr id="15" name="Text 12"/>
          <p:cNvSpPr txBox="1"/>
          <p:nvPr/>
        </p:nvSpPr>
        <p:spPr>
          <a:xfrm>
            <a:off x="6995160" y="2880360"/>
            <a:ext cx="19202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bg2"/>
                </a:solidFill>
              </a:rPr>
              <a:t>chip design and validation</a:t>
            </a:r>
            <a:endParaRPr lang="en-US" sz="1400" dirty="0"/>
          </a:p>
        </p:txBody>
      </p:sp>
      <p:sp>
        <p:nvSpPr>
          <p:cNvPr id="16" name="Pillar Hardware"/>
          <p:cNvSpPr/>
          <p:nvPr/>
        </p:nvSpPr>
        <p:spPr>
          <a:xfrm>
            <a:off x="9281160" y="1463040"/>
            <a:ext cx="2331720" cy="2194560"/>
          </a:xfrm>
          <a:prstGeom prst="roundRect">
            <a:avLst>
              <a:gd name="adj" fmla="val 5000"/>
            </a:avLst>
          </a:prstGeom>
          <a:solidFill>
            <a:schemeClr val="tx2"/>
          </a:solidFill>
          <a:ln/>
        </p:spPr>
      </p:sp>
      <p:sp>
        <p:nvSpPr>
          <p:cNvPr id="17" name="Shape 14"/>
          <p:cNvSpPr/>
          <p:nvPr/>
        </p:nvSpPr>
        <p:spPr>
          <a:xfrm>
            <a:off x="9509760" y="1691640"/>
            <a:ext cx="594360" cy="59436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8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8350" y="1840230"/>
            <a:ext cx="297180" cy="297180"/>
          </a:xfrm>
          <a:prstGeom prst="rect">
            <a:avLst/>
          </a:prstGeom>
        </p:spPr>
      </p:pic>
      <p:sp>
        <p:nvSpPr>
          <p:cNvPr id="19" name="Text 15"/>
          <p:cNvSpPr txBox="1"/>
          <p:nvPr/>
        </p:nvSpPr>
        <p:spPr>
          <a:xfrm>
            <a:off x="9509760" y="2468880"/>
            <a:ext cx="1920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b="1" dirty="0">
                <a:solidFill>
                  <a:schemeClr val="bg1"/>
                </a:solidFill>
              </a:rPr>
              <a:t>Hardware</a:t>
            </a:r>
            <a:endParaRPr lang="en-US" sz="2200" dirty="0"/>
          </a:p>
        </p:txBody>
      </p:sp>
      <p:sp>
        <p:nvSpPr>
          <p:cNvPr id="20" name="Text 16"/>
          <p:cNvSpPr txBox="1"/>
          <p:nvPr/>
        </p:nvSpPr>
        <p:spPr>
          <a:xfrm>
            <a:off x="9509760" y="2880360"/>
            <a:ext cx="19202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bg2"/>
                </a:solidFill>
              </a:rPr>
              <a:t>boards and circuits</a:t>
            </a:r>
            <a:endParaRPr lang="en-US" sz="1400" dirty="0"/>
          </a:p>
        </p:txBody>
      </p:sp>
      <p:sp>
        <p:nvSpPr>
          <p:cNvPr id="21" name="Pillar Embedded"/>
          <p:cNvSpPr/>
          <p:nvPr/>
        </p:nvSpPr>
        <p:spPr>
          <a:xfrm>
            <a:off x="6766560" y="3794760"/>
            <a:ext cx="2331720" cy="2194560"/>
          </a:xfrm>
          <a:prstGeom prst="roundRect">
            <a:avLst>
              <a:gd name="adj" fmla="val 5000"/>
            </a:avLst>
          </a:prstGeom>
          <a:solidFill>
            <a:schemeClr val="tx2"/>
          </a:solidFill>
          <a:ln/>
        </p:spPr>
      </p:sp>
      <p:sp>
        <p:nvSpPr>
          <p:cNvPr id="22" name="Shape 18"/>
          <p:cNvSpPr/>
          <p:nvPr/>
        </p:nvSpPr>
        <p:spPr>
          <a:xfrm>
            <a:off x="6995160" y="4023360"/>
            <a:ext cx="594360" cy="59436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23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50" y="4171950"/>
            <a:ext cx="297180" cy="297180"/>
          </a:xfrm>
          <a:prstGeom prst="rect">
            <a:avLst/>
          </a:prstGeom>
        </p:spPr>
      </p:pic>
      <p:sp>
        <p:nvSpPr>
          <p:cNvPr id="24" name="Text 19"/>
          <p:cNvSpPr txBox="1"/>
          <p:nvPr/>
        </p:nvSpPr>
        <p:spPr>
          <a:xfrm>
            <a:off x="6995160" y="4800600"/>
            <a:ext cx="1920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b="1" dirty="0">
                <a:solidFill>
                  <a:schemeClr val="bg1"/>
                </a:solidFill>
              </a:rPr>
              <a:t>Embedded</a:t>
            </a:r>
            <a:endParaRPr lang="en-US" sz="2200" dirty="0"/>
          </a:p>
        </p:txBody>
      </p:sp>
      <p:sp>
        <p:nvSpPr>
          <p:cNvPr id="25" name="Text 20"/>
          <p:cNvSpPr txBox="1"/>
          <p:nvPr/>
        </p:nvSpPr>
        <p:spPr>
          <a:xfrm>
            <a:off x="6995160" y="5212080"/>
            <a:ext cx="19202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bg2"/>
                </a:solidFill>
              </a:rPr>
              <a:t>firmware and system software</a:t>
            </a:r>
            <a:endParaRPr lang="en-US" sz="1400" dirty="0"/>
          </a:p>
        </p:txBody>
      </p:sp>
      <p:sp>
        <p:nvSpPr>
          <p:cNvPr id="26" name="Pillar IoT"/>
          <p:cNvSpPr/>
          <p:nvPr/>
        </p:nvSpPr>
        <p:spPr>
          <a:xfrm>
            <a:off x="9281160" y="3794760"/>
            <a:ext cx="2331720" cy="2194560"/>
          </a:xfrm>
          <a:prstGeom prst="roundRect">
            <a:avLst>
              <a:gd name="adj" fmla="val 5000"/>
            </a:avLst>
          </a:prstGeom>
          <a:solidFill>
            <a:schemeClr val="tx2"/>
          </a:solidFill>
          <a:ln/>
        </p:spPr>
      </p:sp>
      <p:sp>
        <p:nvSpPr>
          <p:cNvPr id="27" name="Shape 22"/>
          <p:cNvSpPr/>
          <p:nvPr/>
        </p:nvSpPr>
        <p:spPr>
          <a:xfrm>
            <a:off x="9509760" y="4023360"/>
            <a:ext cx="594360" cy="59436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28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8350" y="4171950"/>
            <a:ext cx="297180" cy="297180"/>
          </a:xfrm>
          <a:prstGeom prst="rect">
            <a:avLst/>
          </a:prstGeom>
        </p:spPr>
      </p:pic>
      <p:sp>
        <p:nvSpPr>
          <p:cNvPr id="29" name="Text 23"/>
          <p:cNvSpPr txBox="1"/>
          <p:nvPr/>
        </p:nvSpPr>
        <p:spPr>
          <a:xfrm>
            <a:off x="9509760" y="4800600"/>
            <a:ext cx="1920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b="1" dirty="0">
                <a:solidFill>
                  <a:schemeClr val="bg1"/>
                </a:solidFill>
              </a:rPr>
              <a:t>IoT</a:t>
            </a:r>
            <a:endParaRPr lang="en-US" sz="2200" dirty="0"/>
          </a:p>
        </p:txBody>
      </p:sp>
      <p:sp>
        <p:nvSpPr>
          <p:cNvPr id="30" name="Text 24"/>
          <p:cNvSpPr txBox="1"/>
          <p:nvPr/>
        </p:nvSpPr>
        <p:spPr>
          <a:xfrm>
            <a:off x="9509760" y="5212080"/>
            <a:ext cx="19202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bg2"/>
                </a:solidFill>
              </a:rPr>
              <a:t>connected products, end to end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64240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548640" y="36576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400" b="1" dirty="0">
                <a:solidFill>
                  <a:schemeClr val="tx2"/>
                </a:solidFill>
              </a:rPr>
              <a:t>We've built and sold companies like this before</a:t>
            </a:r>
            <a:endParaRPr lang="en-US" sz="34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9728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accent5"/>
                </a:solidFill>
              </a:rPr>
              <a:t>Our founders have built and exited four semiconductor and IoT companies. We know how to grow an engineering team, win global customers and get acquired.</a:t>
            </a:r>
            <a:endParaRPr lang="en-US" sz="1600" dirty="0"/>
          </a:p>
        </p:txBody>
      </p:sp>
      <p:sp>
        <p:nvSpPr>
          <p:cNvPr id="4" name="Exit Sicon Tech"/>
          <p:cNvSpPr/>
          <p:nvPr/>
        </p:nvSpPr>
        <p:spPr>
          <a:xfrm>
            <a:off x="548640" y="1783080"/>
            <a:ext cx="2606040" cy="3383280"/>
          </a:xfrm>
          <a:prstGeom prst="roundRect">
            <a:avLst>
              <a:gd name="adj" fmla="val 4211"/>
            </a:avLst>
          </a:prstGeom>
          <a:solidFill>
            <a:schemeClr val="bg2"/>
          </a:solidFill>
          <a:ln/>
        </p:spPr>
      </p:sp>
      <p:sp>
        <p:nvSpPr>
          <p:cNvPr id="5" name="Shape 3"/>
          <p:cNvSpPr/>
          <p:nvPr/>
        </p:nvSpPr>
        <p:spPr>
          <a:xfrm>
            <a:off x="777240" y="2011680"/>
            <a:ext cx="548640" cy="54864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" y="2148840"/>
            <a:ext cx="274320" cy="274320"/>
          </a:xfrm>
          <a:prstGeom prst="rect">
            <a:avLst/>
          </a:prstGeom>
        </p:spPr>
      </p:pic>
      <p:sp>
        <p:nvSpPr>
          <p:cNvPr id="7" name="Text 4"/>
          <p:cNvSpPr txBox="1"/>
          <p:nvPr/>
        </p:nvSpPr>
        <p:spPr>
          <a:xfrm>
            <a:off x="777240" y="2697480"/>
            <a:ext cx="2194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b="1" dirty="0">
                <a:solidFill>
                  <a:schemeClr val="tx2"/>
                </a:solidFill>
              </a:rPr>
              <a:t>Sicon Tech</a:t>
            </a:r>
            <a:endParaRPr lang="en-US" sz="2200" dirty="0"/>
          </a:p>
        </p:txBody>
      </p:sp>
      <p:sp>
        <p:nvSpPr>
          <p:cNvPr id="8" name="Text 5"/>
          <p:cNvSpPr txBox="1"/>
          <p:nvPr/>
        </p:nvSpPr>
        <p:spPr>
          <a:xfrm>
            <a:off x="777240" y="3081528"/>
            <a:ext cx="2194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chemeClr val="accent1"/>
                </a:solidFill>
              </a:rPr>
              <a:t>SEMICONDUCTOR</a:t>
            </a:r>
            <a:endParaRPr lang="en-US" sz="1100" dirty="0"/>
          </a:p>
        </p:txBody>
      </p:sp>
      <p:sp>
        <p:nvSpPr>
          <p:cNvPr id="9" name="Text 6"/>
          <p:cNvSpPr txBox="1"/>
          <p:nvPr/>
        </p:nvSpPr>
        <p:spPr>
          <a:xfrm>
            <a:off x="777240" y="3520440"/>
            <a:ext cx="21945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Started by our founders and taken to a successful exit.</a:t>
            </a:r>
            <a:endParaRPr lang="en-US" sz="1400" dirty="0"/>
          </a:p>
        </p:txBody>
      </p:sp>
      <p:sp>
        <p:nvSpPr>
          <p:cNvPr id="10" name="Text 7"/>
          <p:cNvSpPr txBox="1"/>
          <p:nvPr/>
        </p:nvSpPr>
        <p:spPr>
          <a:xfrm>
            <a:off x="777240" y="4526280"/>
            <a:ext cx="2194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accent2"/>
                </a:solidFill>
              </a:rPr>
              <a:t>Exited</a:t>
            </a:r>
            <a:endParaRPr lang="en-US" sz="1300" dirty="0"/>
          </a:p>
        </p:txBody>
      </p:sp>
      <p:sp>
        <p:nvSpPr>
          <p:cNvPr id="11" name="Exit InSemi"/>
          <p:cNvSpPr/>
          <p:nvPr/>
        </p:nvSpPr>
        <p:spPr>
          <a:xfrm>
            <a:off x="3383280" y="1783080"/>
            <a:ext cx="2606040" cy="3383280"/>
          </a:xfrm>
          <a:prstGeom prst="roundRect">
            <a:avLst>
              <a:gd name="adj" fmla="val 4211"/>
            </a:avLst>
          </a:prstGeom>
          <a:solidFill>
            <a:schemeClr val="bg2"/>
          </a:solidFill>
          <a:ln/>
        </p:spPr>
      </p:sp>
      <p:sp>
        <p:nvSpPr>
          <p:cNvPr id="12" name="Shape 9"/>
          <p:cNvSpPr/>
          <p:nvPr/>
        </p:nvSpPr>
        <p:spPr>
          <a:xfrm>
            <a:off x="3611880" y="2011680"/>
            <a:ext cx="548640" cy="54864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9040" y="2148840"/>
            <a:ext cx="274320" cy="274320"/>
          </a:xfrm>
          <a:prstGeom prst="rect">
            <a:avLst/>
          </a:prstGeom>
        </p:spPr>
      </p:pic>
      <p:sp>
        <p:nvSpPr>
          <p:cNvPr id="14" name="Text 10"/>
          <p:cNvSpPr txBox="1"/>
          <p:nvPr/>
        </p:nvSpPr>
        <p:spPr>
          <a:xfrm>
            <a:off x="3611880" y="2697480"/>
            <a:ext cx="2194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b="1" dirty="0">
                <a:solidFill>
                  <a:schemeClr val="tx2"/>
                </a:solidFill>
              </a:rPr>
              <a:t>InSemi</a:t>
            </a:r>
            <a:endParaRPr lang="en-US" sz="2200" dirty="0"/>
          </a:p>
        </p:txBody>
      </p:sp>
      <p:sp>
        <p:nvSpPr>
          <p:cNvPr id="15" name="Text 11"/>
          <p:cNvSpPr txBox="1"/>
          <p:nvPr/>
        </p:nvSpPr>
        <p:spPr>
          <a:xfrm>
            <a:off x="3611880" y="3081528"/>
            <a:ext cx="2194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chemeClr val="accent1"/>
                </a:solidFill>
              </a:rPr>
              <a:t>SEMICONDUCTOR DESIGN SERVICES</a:t>
            </a:r>
            <a:endParaRPr lang="en-US" sz="1100" dirty="0"/>
          </a:p>
        </p:txBody>
      </p:sp>
      <p:sp>
        <p:nvSpPr>
          <p:cNvPr id="16" name="Text 12"/>
          <p:cNvSpPr txBox="1"/>
          <p:nvPr/>
        </p:nvSpPr>
        <p:spPr>
          <a:xfrm>
            <a:off x="3611880" y="3520440"/>
            <a:ext cx="21945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Chip design and embedded software for global semiconductor firms. 900+ specialists.</a:t>
            </a:r>
            <a:endParaRPr lang="en-US" sz="1400" dirty="0"/>
          </a:p>
        </p:txBody>
      </p:sp>
      <p:sp>
        <p:nvSpPr>
          <p:cNvPr id="17" name="Text 13"/>
          <p:cNvSpPr txBox="1"/>
          <p:nvPr/>
        </p:nvSpPr>
        <p:spPr>
          <a:xfrm>
            <a:off x="3611880" y="4526280"/>
            <a:ext cx="2194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accent2"/>
                </a:solidFill>
              </a:rPr>
              <a:t>Acquired by Infosys, Jan 2024, about ₹280 Cr</a:t>
            </a:r>
            <a:endParaRPr lang="en-US" sz="1300" dirty="0"/>
          </a:p>
        </p:txBody>
      </p:sp>
      <p:sp>
        <p:nvSpPr>
          <p:cNvPr id="18" name="Exit SilabTech"/>
          <p:cNvSpPr/>
          <p:nvPr/>
        </p:nvSpPr>
        <p:spPr>
          <a:xfrm>
            <a:off x="6217920" y="1783080"/>
            <a:ext cx="2606040" cy="3383280"/>
          </a:xfrm>
          <a:prstGeom prst="roundRect">
            <a:avLst>
              <a:gd name="adj" fmla="val 4211"/>
            </a:avLst>
          </a:prstGeom>
          <a:solidFill>
            <a:schemeClr val="bg2"/>
          </a:solidFill>
          <a:ln/>
        </p:spPr>
      </p:sp>
      <p:sp>
        <p:nvSpPr>
          <p:cNvPr id="19" name="Shape 15"/>
          <p:cNvSpPr/>
          <p:nvPr/>
        </p:nvSpPr>
        <p:spPr>
          <a:xfrm>
            <a:off x="6446520" y="2011680"/>
            <a:ext cx="548640" cy="54864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20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80" y="2148840"/>
            <a:ext cx="274320" cy="274320"/>
          </a:xfrm>
          <a:prstGeom prst="rect">
            <a:avLst/>
          </a:prstGeom>
        </p:spPr>
      </p:pic>
      <p:sp>
        <p:nvSpPr>
          <p:cNvPr id="21" name="Text 16"/>
          <p:cNvSpPr txBox="1"/>
          <p:nvPr/>
        </p:nvSpPr>
        <p:spPr>
          <a:xfrm>
            <a:off x="6446520" y="2697480"/>
            <a:ext cx="2194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b="1" dirty="0">
                <a:solidFill>
                  <a:schemeClr val="tx2"/>
                </a:solidFill>
              </a:rPr>
              <a:t>SilabTech</a:t>
            </a:r>
            <a:endParaRPr lang="en-US" sz="2200" dirty="0"/>
          </a:p>
        </p:txBody>
      </p:sp>
      <p:sp>
        <p:nvSpPr>
          <p:cNvPr id="22" name="Text 17"/>
          <p:cNvSpPr txBox="1"/>
          <p:nvPr/>
        </p:nvSpPr>
        <p:spPr>
          <a:xfrm>
            <a:off x="6446520" y="3081528"/>
            <a:ext cx="2194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chemeClr val="accent1"/>
                </a:solidFill>
              </a:rPr>
              <a:t>HIGH-SPEED SERDES IP</a:t>
            </a:r>
            <a:endParaRPr lang="en-US" sz="1100" dirty="0"/>
          </a:p>
        </p:txBody>
      </p:sp>
      <p:sp>
        <p:nvSpPr>
          <p:cNvPr id="23" name="Text 18"/>
          <p:cNvSpPr txBox="1"/>
          <p:nvPr/>
        </p:nvSpPr>
        <p:spPr>
          <a:xfrm>
            <a:off x="6446520" y="3520440"/>
            <a:ext cx="21945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Low-power, multi-gigabit interface IP used in AI, cloud and networking chips.</a:t>
            </a:r>
            <a:endParaRPr lang="en-US" sz="1400" dirty="0"/>
          </a:p>
        </p:txBody>
      </p:sp>
      <p:sp>
        <p:nvSpPr>
          <p:cNvPr id="24" name="Text 19"/>
          <p:cNvSpPr txBox="1"/>
          <p:nvPr/>
        </p:nvSpPr>
        <p:spPr>
          <a:xfrm>
            <a:off x="6446520" y="4526280"/>
            <a:ext cx="2194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accent2"/>
                </a:solidFill>
              </a:rPr>
              <a:t>Acquired by Synopsys, Mar 2018</a:t>
            </a:r>
            <a:endParaRPr lang="en-US" sz="1300" dirty="0"/>
          </a:p>
        </p:txBody>
      </p:sp>
      <p:sp>
        <p:nvSpPr>
          <p:cNvPr id="25" name="Exit MiQasa"/>
          <p:cNvSpPr/>
          <p:nvPr/>
        </p:nvSpPr>
        <p:spPr>
          <a:xfrm>
            <a:off x="9052560" y="1783080"/>
            <a:ext cx="2606040" cy="3383280"/>
          </a:xfrm>
          <a:prstGeom prst="roundRect">
            <a:avLst>
              <a:gd name="adj" fmla="val 4211"/>
            </a:avLst>
          </a:prstGeom>
          <a:solidFill>
            <a:schemeClr val="bg2"/>
          </a:solidFill>
          <a:ln/>
        </p:spPr>
      </p:sp>
      <p:sp>
        <p:nvSpPr>
          <p:cNvPr id="26" name="Shape 21"/>
          <p:cNvSpPr/>
          <p:nvPr/>
        </p:nvSpPr>
        <p:spPr>
          <a:xfrm>
            <a:off x="9281160" y="2011680"/>
            <a:ext cx="548640" cy="54864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27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18320" y="2148840"/>
            <a:ext cx="274320" cy="274320"/>
          </a:xfrm>
          <a:prstGeom prst="rect">
            <a:avLst/>
          </a:prstGeom>
        </p:spPr>
      </p:pic>
      <p:sp>
        <p:nvSpPr>
          <p:cNvPr id="28" name="Text 22"/>
          <p:cNvSpPr txBox="1"/>
          <p:nvPr/>
        </p:nvSpPr>
        <p:spPr>
          <a:xfrm>
            <a:off x="9281160" y="2697480"/>
            <a:ext cx="2194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b="1" dirty="0">
                <a:solidFill>
                  <a:schemeClr val="tx2"/>
                </a:solidFill>
              </a:rPr>
              <a:t>MiQasa</a:t>
            </a:r>
            <a:endParaRPr lang="en-US" sz="2200" dirty="0"/>
          </a:p>
        </p:txBody>
      </p:sp>
      <p:sp>
        <p:nvSpPr>
          <p:cNvPr id="29" name="Text 23"/>
          <p:cNvSpPr txBox="1"/>
          <p:nvPr/>
        </p:nvSpPr>
        <p:spPr>
          <a:xfrm>
            <a:off x="9281160" y="3081528"/>
            <a:ext cx="2194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chemeClr val="accent1"/>
                </a:solidFill>
              </a:rPr>
              <a:t>SMART HOME HARDWARE</a:t>
            </a:r>
            <a:endParaRPr lang="en-US" sz="1100" dirty="0"/>
          </a:p>
        </p:txBody>
      </p:sp>
      <p:sp>
        <p:nvSpPr>
          <p:cNvPr id="30" name="Text 24"/>
          <p:cNvSpPr txBox="1"/>
          <p:nvPr/>
        </p:nvSpPr>
        <p:spPr>
          <a:xfrm>
            <a:off x="9281160" y="3520440"/>
            <a:ext cx="21945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Retrofit smart switchboards, lighting and controls, designed and built in Hyderabad.</a:t>
            </a:r>
            <a:endParaRPr lang="en-US" sz="1400" dirty="0"/>
          </a:p>
        </p:txBody>
      </p:sp>
      <p:sp>
        <p:nvSpPr>
          <p:cNvPr id="31" name="Text 25"/>
          <p:cNvSpPr txBox="1"/>
          <p:nvPr/>
        </p:nvSpPr>
        <p:spPr>
          <a:xfrm>
            <a:off x="9281160" y="4526280"/>
            <a:ext cx="2194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accent2"/>
                </a:solidFill>
              </a:rPr>
              <a:t>60% stake taken by Smartron, Dec 2017</a:t>
            </a:r>
            <a:endParaRPr lang="en-US" sz="1300" dirty="0"/>
          </a:p>
        </p:txBody>
      </p:sp>
      <p:sp>
        <p:nvSpPr>
          <p:cNvPr id="32" name="Founders band"/>
          <p:cNvSpPr/>
          <p:nvPr/>
        </p:nvSpPr>
        <p:spPr>
          <a:xfrm>
            <a:off x="548640" y="5349240"/>
            <a:ext cx="11064240" cy="914400"/>
          </a:xfrm>
          <a:prstGeom prst="roundRect">
            <a:avLst>
              <a:gd name="adj" fmla="val 12000"/>
            </a:avLst>
          </a:prstGeom>
          <a:solidFill>
            <a:schemeClr val="tx2"/>
          </a:solidFill>
          <a:ln/>
        </p:spPr>
      </p:sp>
      <p:sp>
        <p:nvSpPr>
          <p:cNvPr id="33" name="Text 27"/>
          <p:cNvSpPr txBox="1"/>
          <p:nvPr/>
        </p:nvSpPr>
        <p:spPr>
          <a:xfrm>
            <a:off x="777240" y="5458968"/>
            <a:ext cx="3474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bg1"/>
                </a:solidFill>
              </a:rPr>
              <a:t>Shyam Bhethanabotla · Founder</a:t>
            </a:r>
            <a:endParaRPr lang="en-US" sz="1500" dirty="0"/>
          </a:p>
        </p:txBody>
      </p:sp>
      <p:sp>
        <p:nvSpPr>
          <p:cNvPr id="34" name="Text 28"/>
          <p:cNvSpPr txBox="1"/>
          <p:nvPr/>
        </p:nvSpPr>
        <p:spPr>
          <a:xfrm>
            <a:off x="777240" y="5760720"/>
            <a:ext cx="3383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accent4"/>
                </a:solidFill>
              </a:rPr>
              <a:t>Co-founder of CoSci. Leads business development and operations.</a:t>
            </a:r>
            <a:endParaRPr lang="en-US" sz="1200" dirty="0"/>
          </a:p>
        </p:txBody>
      </p:sp>
      <p:sp>
        <p:nvSpPr>
          <p:cNvPr id="35" name="Text 29"/>
          <p:cNvSpPr txBox="1"/>
          <p:nvPr/>
        </p:nvSpPr>
        <p:spPr>
          <a:xfrm>
            <a:off x="4434840" y="5458968"/>
            <a:ext cx="3474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bg1"/>
                </a:solidFill>
              </a:rPr>
              <a:t>Srikar Reddy · Co-founder</a:t>
            </a:r>
            <a:endParaRPr lang="en-US" sz="1500" dirty="0"/>
          </a:p>
        </p:txBody>
      </p:sp>
      <p:sp>
        <p:nvSpPr>
          <p:cNvPr id="36" name="Text 30"/>
          <p:cNvSpPr txBox="1"/>
          <p:nvPr/>
        </p:nvSpPr>
        <p:spPr>
          <a:xfrm>
            <a:off x="4434840" y="5760720"/>
            <a:ext cx="3383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accent4"/>
                </a:solidFill>
              </a:rPr>
              <a:t>Built and exited InSemi, SilabTech, MiQasa and Sicon Tech.</a:t>
            </a:r>
            <a:endParaRPr lang="en-US" sz="1200" dirty="0"/>
          </a:p>
        </p:txBody>
      </p:sp>
      <p:sp>
        <p:nvSpPr>
          <p:cNvPr id="37" name="Text 31"/>
          <p:cNvSpPr txBox="1"/>
          <p:nvPr/>
        </p:nvSpPr>
        <p:spPr>
          <a:xfrm>
            <a:off x="8092440" y="5458968"/>
            <a:ext cx="3474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bg1"/>
                </a:solidFill>
              </a:rPr>
              <a:t>Santosh Patil · Founder</a:t>
            </a:r>
            <a:endParaRPr lang="en-US" sz="1500" dirty="0"/>
          </a:p>
        </p:txBody>
      </p:sp>
      <p:sp>
        <p:nvSpPr>
          <p:cNvPr id="38" name="Text 32"/>
          <p:cNvSpPr txBox="1"/>
          <p:nvPr/>
        </p:nvSpPr>
        <p:spPr>
          <a:xfrm>
            <a:off x="8092440" y="5760720"/>
            <a:ext cx="3383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accent4"/>
                </a:solidFill>
              </a:rPr>
              <a:t>Built and exited MiQasa, the smart home startup.</a:t>
            </a: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64240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548640" y="36576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400" b="1" dirty="0">
                <a:solidFill>
                  <a:schemeClr val="tx2"/>
                </a:solidFill>
              </a:rPr>
              <a:t>Silicon: how a chip project runs</a:t>
            </a:r>
            <a:endParaRPr lang="en-US" sz="34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9728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accent5"/>
                </a:solidFill>
              </a:rPr>
              <a:t>From architecture to first silicon. Most clients hand us one or two stages, and some hand us the whole thing.</a:t>
            </a:r>
            <a:endParaRPr lang="en-US" sz="1600" dirty="0"/>
          </a:p>
        </p:txBody>
      </p:sp>
      <p:sp>
        <p:nvSpPr>
          <p:cNvPr id="4" name="Step Architecture"/>
          <p:cNvSpPr/>
          <p:nvPr/>
        </p:nvSpPr>
        <p:spPr>
          <a:xfrm>
            <a:off x="548640" y="1828800"/>
            <a:ext cx="1691640" cy="2743200"/>
          </a:xfrm>
          <a:prstGeom prst="roundRect">
            <a:avLst>
              <a:gd name="adj" fmla="val 6486"/>
            </a:avLst>
          </a:prstGeom>
          <a:solidFill>
            <a:schemeClr val="bg2"/>
          </a:solidFill>
          <a:ln/>
        </p:spPr>
      </p:sp>
      <p:sp>
        <p:nvSpPr>
          <p:cNvPr id="5" name="Shape 3"/>
          <p:cNvSpPr/>
          <p:nvPr/>
        </p:nvSpPr>
        <p:spPr>
          <a:xfrm>
            <a:off x="731520" y="201168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731520" y="20116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1</a:t>
            </a:r>
            <a:endParaRPr lang="en-US" sz="1800" dirty="0"/>
          </a:p>
        </p:txBody>
      </p:sp>
      <p:sp>
        <p:nvSpPr>
          <p:cNvPr id="7" name="Text 5"/>
          <p:cNvSpPr txBox="1"/>
          <p:nvPr/>
        </p:nvSpPr>
        <p:spPr>
          <a:xfrm>
            <a:off x="731520" y="269748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2"/>
                </a:solidFill>
              </a:rPr>
              <a:t>Architecture</a:t>
            </a:r>
            <a:endParaRPr lang="en-US" sz="1700" dirty="0"/>
          </a:p>
        </p:txBody>
      </p:sp>
      <p:sp>
        <p:nvSpPr>
          <p:cNvPr id="8" name="Text 6"/>
          <p:cNvSpPr txBox="1"/>
          <p:nvPr/>
        </p:nvSpPr>
        <p:spPr>
          <a:xfrm>
            <a:off x="731520" y="3383280"/>
            <a:ext cx="1371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ASIC, SoC, FPGA, mixed-signal, RF</a:t>
            </a:r>
            <a:endParaRPr lang="en-US" sz="1400" dirty="0"/>
          </a:p>
        </p:txBody>
      </p:sp>
      <p:sp>
        <p:nvSpPr>
          <p:cNvPr id="9" name="Step RTL"/>
          <p:cNvSpPr/>
          <p:nvPr/>
        </p:nvSpPr>
        <p:spPr>
          <a:xfrm>
            <a:off x="2423160" y="1828800"/>
            <a:ext cx="1691640" cy="2743200"/>
          </a:xfrm>
          <a:prstGeom prst="roundRect">
            <a:avLst>
              <a:gd name="adj" fmla="val 6486"/>
            </a:avLst>
          </a:prstGeom>
          <a:solidFill>
            <a:schemeClr val="bg2"/>
          </a:solidFill>
          <a:ln/>
        </p:spPr>
      </p:sp>
      <p:sp>
        <p:nvSpPr>
          <p:cNvPr id="10" name="Shape 8"/>
          <p:cNvSpPr/>
          <p:nvPr/>
        </p:nvSpPr>
        <p:spPr>
          <a:xfrm>
            <a:off x="2606040" y="201168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11" name="Text 9"/>
          <p:cNvSpPr txBox="1"/>
          <p:nvPr/>
        </p:nvSpPr>
        <p:spPr>
          <a:xfrm>
            <a:off x="2606040" y="20116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2</a:t>
            </a:r>
            <a:endParaRPr lang="en-US" sz="1800" dirty="0"/>
          </a:p>
        </p:txBody>
      </p:sp>
      <p:sp>
        <p:nvSpPr>
          <p:cNvPr id="12" name="Text 10"/>
          <p:cNvSpPr txBox="1"/>
          <p:nvPr/>
        </p:nvSpPr>
        <p:spPr>
          <a:xfrm>
            <a:off x="2606040" y="269748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2"/>
                </a:solidFill>
              </a:rPr>
              <a:t>RTL</a:t>
            </a:r>
            <a:endParaRPr lang="en-US" sz="1700" dirty="0"/>
          </a:p>
        </p:txBody>
      </p:sp>
      <p:sp>
        <p:nvSpPr>
          <p:cNvPr id="13" name="Text 11"/>
          <p:cNvSpPr txBox="1"/>
          <p:nvPr/>
        </p:nvSpPr>
        <p:spPr>
          <a:xfrm>
            <a:off x="2606040" y="3383280"/>
            <a:ext cx="1371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VHDL and Verilog, low power</a:t>
            </a:r>
            <a:endParaRPr lang="en-US" sz="1400" dirty="0"/>
          </a:p>
        </p:txBody>
      </p:sp>
      <p:sp>
        <p:nvSpPr>
          <p:cNvPr id="14" name="Step Verification"/>
          <p:cNvSpPr/>
          <p:nvPr/>
        </p:nvSpPr>
        <p:spPr>
          <a:xfrm>
            <a:off x="4297680" y="1828800"/>
            <a:ext cx="1691640" cy="2743200"/>
          </a:xfrm>
          <a:prstGeom prst="roundRect">
            <a:avLst>
              <a:gd name="adj" fmla="val 6486"/>
            </a:avLst>
          </a:prstGeom>
          <a:solidFill>
            <a:schemeClr val="bg2"/>
          </a:solidFill>
          <a:ln/>
        </p:spPr>
      </p:sp>
      <p:sp>
        <p:nvSpPr>
          <p:cNvPr id="15" name="Shape 13"/>
          <p:cNvSpPr/>
          <p:nvPr/>
        </p:nvSpPr>
        <p:spPr>
          <a:xfrm>
            <a:off x="4480560" y="201168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16" name="Text 14"/>
          <p:cNvSpPr txBox="1"/>
          <p:nvPr/>
        </p:nvSpPr>
        <p:spPr>
          <a:xfrm>
            <a:off x="4480560" y="20116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3</a:t>
            </a:r>
            <a:endParaRPr lang="en-US" sz="1800" dirty="0"/>
          </a:p>
        </p:txBody>
      </p:sp>
      <p:sp>
        <p:nvSpPr>
          <p:cNvPr id="17" name="Text 15"/>
          <p:cNvSpPr txBox="1"/>
          <p:nvPr/>
        </p:nvSpPr>
        <p:spPr>
          <a:xfrm>
            <a:off x="4480560" y="269748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2"/>
                </a:solidFill>
              </a:rPr>
              <a:t>Verification</a:t>
            </a:r>
            <a:endParaRPr lang="en-US" sz="1700" dirty="0"/>
          </a:p>
        </p:txBody>
      </p:sp>
      <p:sp>
        <p:nvSpPr>
          <p:cNvPr id="18" name="Text 16"/>
          <p:cNvSpPr txBox="1"/>
          <p:nvPr/>
        </p:nvSpPr>
        <p:spPr>
          <a:xfrm>
            <a:off x="4480560" y="3383280"/>
            <a:ext cx="1371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Simulation, coverage, debug</a:t>
            </a:r>
            <a:endParaRPr lang="en-US" sz="1400" dirty="0"/>
          </a:p>
        </p:txBody>
      </p:sp>
      <p:sp>
        <p:nvSpPr>
          <p:cNvPr id="19" name="Step Synthesis and P&amp;R"/>
          <p:cNvSpPr/>
          <p:nvPr/>
        </p:nvSpPr>
        <p:spPr>
          <a:xfrm>
            <a:off x="6172200" y="1828800"/>
            <a:ext cx="1691640" cy="2743200"/>
          </a:xfrm>
          <a:prstGeom prst="roundRect">
            <a:avLst>
              <a:gd name="adj" fmla="val 6486"/>
            </a:avLst>
          </a:prstGeom>
          <a:solidFill>
            <a:schemeClr val="bg2"/>
          </a:solidFill>
          <a:ln/>
        </p:spPr>
      </p:sp>
      <p:sp>
        <p:nvSpPr>
          <p:cNvPr id="20" name="Shape 18"/>
          <p:cNvSpPr/>
          <p:nvPr/>
        </p:nvSpPr>
        <p:spPr>
          <a:xfrm>
            <a:off x="6355080" y="201168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21" name="Text 19"/>
          <p:cNvSpPr txBox="1"/>
          <p:nvPr/>
        </p:nvSpPr>
        <p:spPr>
          <a:xfrm>
            <a:off x="6355080" y="20116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4</a:t>
            </a:r>
            <a:endParaRPr lang="en-US" sz="1800" dirty="0"/>
          </a:p>
        </p:txBody>
      </p:sp>
      <p:sp>
        <p:nvSpPr>
          <p:cNvPr id="22" name="Text 20"/>
          <p:cNvSpPr txBox="1"/>
          <p:nvPr/>
        </p:nvSpPr>
        <p:spPr>
          <a:xfrm>
            <a:off x="6355080" y="269748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2"/>
                </a:solidFill>
              </a:rPr>
              <a:t>Synthesis and P&amp;R</a:t>
            </a:r>
            <a:endParaRPr lang="en-US" sz="1700" dirty="0"/>
          </a:p>
        </p:txBody>
      </p:sp>
      <p:sp>
        <p:nvSpPr>
          <p:cNvPr id="23" name="Text 21"/>
          <p:cNvSpPr txBox="1"/>
          <p:nvPr/>
        </p:nvSpPr>
        <p:spPr>
          <a:xfrm>
            <a:off x="6355080" y="3383280"/>
            <a:ext cx="1371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Timing and power closure</a:t>
            </a:r>
            <a:endParaRPr lang="en-US" sz="1400" dirty="0"/>
          </a:p>
        </p:txBody>
      </p:sp>
      <p:sp>
        <p:nvSpPr>
          <p:cNvPr id="24" name="Step DFT and BIST"/>
          <p:cNvSpPr/>
          <p:nvPr/>
        </p:nvSpPr>
        <p:spPr>
          <a:xfrm>
            <a:off x="8046720" y="1828800"/>
            <a:ext cx="1691640" cy="2743200"/>
          </a:xfrm>
          <a:prstGeom prst="roundRect">
            <a:avLst>
              <a:gd name="adj" fmla="val 6486"/>
            </a:avLst>
          </a:prstGeom>
          <a:solidFill>
            <a:schemeClr val="bg2"/>
          </a:solidFill>
          <a:ln/>
        </p:spPr>
      </p:sp>
      <p:sp>
        <p:nvSpPr>
          <p:cNvPr id="25" name="Shape 23"/>
          <p:cNvSpPr/>
          <p:nvPr/>
        </p:nvSpPr>
        <p:spPr>
          <a:xfrm>
            <a:off x="8229600" y="201168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26" name="Text 24"/>
          <p:cNvSpPr txBox="1"/>
          <p:nvPr/>
        </p:nvSpPr>
        <p:spPr>
          <a:xfrm>
            <a:off x="8229600" y="20116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5</a:t>
            </a:r>
            <a:endParaRPr lang="en-US" sz="1800" dirty="0"/>
          </a:p>
        </p:txBody>
      </p:sp>
      <p:sp>
        <p:nvSpPr>
          <p:cNvPr id="27" name="Text 25"/>
          <p:cNvSpPr txBox="1"/>
          <p:nvPr/>
        </p:nvSpPr>
        <p:spPr>
          <a:xfrm>
            <a:off x="8229600" y="269748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2"/>
                </a:solidFill>
              </a:rPr>
              <a:t>DFT and BIST</a:t>
            </a:r>
            <a:endParaRPr lang="en-US" sz="1700" dirty="0"/>
          </a:p>
        </p:txBody>
      </p:sp>
      <p:sp>
        <p:nvSpPr>
          <p:cNvPr id="28" name="Text 26"/>
          <p:cNvSpPr txBox="1"/>
          <p:nvPr/>
        </p:nvSpPr>
        <p:spPr>
          <a:xfrm>
            <a:off x="8229600" y="3383280"/>
            <a:ext cx="1371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Built-in test structures</a:t>
            </a:r>
            <a:endParaRPr lang="en-US" sz="1400" dirty="0"/>
          </a:p>
        </p:txBody>
      </p:sp>
      <p:sp>
        <p:nvSpPr>
          <p:cNvPr id="29" name="Step Validation"/>
          <p:cNvSpPr/>
          <p:nvPr/>
        </p:nvSpPr>
        <p:spPr>
          <a:xfrm>
            <a:off x="9921240" y="1828800"/>
            <a:ext cx="1691640" cy="2743200"/>
          </a:xfrm>
          <a:prstGeom prst="roundRect">
            <a:avLst>
              <a:gd name="adj" fmla="val 6486"/>
            </a:avLst>
          </a:prstGeom>
          <a:solidFill>
            <a:schemeClr val="bg2"/>
          </a:solidFill>
          <a:ln/>
        </p:spPr>
      </p:sp>
      <p:sp>
        <p:nvSpPr>
          <p:cNvPr id="30" name="Shape 28"/>
          <p:cNvSpPr/>
          <p:nvPr/>
        </p:nvSpPr>
        <p:spPr>
          <a:xfrm>
            <a:off x="10104120" y="201168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31" name="Text 29"/>
          <p:cNvSpPr txBox="1"/>
          <p:nvPr/>
        </p:nvSpPr>
        <p:spPr>
          <a:xfrm>
            <a:off x="10104120" y="20116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6</a:t>
            </a:r>
            <a:endParaRPr lang="en-US" sz="1800" dirty="0"/>
          </a:p>
        </p:txBody>
      </p:sp>
      <p:sp>
        <p:nvSpPr>
          <p:cNvPr id="32" name="Text 30"/>
          <p:cNvSpPr txBox="1"/>
          <p:nvPr/>
        </p:nvSpPr>
        <p:spPr>
          <a:xfrm>
            <a:off x="10104120" y="269748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2"/>
                </a:solidFill>
              </a:rPr>
              <a:t>Validation</a:t>
            </a:r>
            <a:endParaRPr lang="en-US" sz="1700" dirty="0"/>
          </a:p>
        </p:txBody>
      </p:sp>
      <p:sp>
        <p:nvSpPr>
          <p:cNvPr id="33" name="Text 31"/>
          <p:cNvSpPr txBox="1"/>
          <p:nvPr/>
        </p:nvSpPr>
        <p:spPr>
          <a:xfrm>
            <a:off x="10104120" y="3383280"/>
            <a:ext cx="1371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Bring-up of new silicon</a:t>
            </a:r>
            <a:endParaRPr lang="en-US" sz="1400" dirty="0"/>
          </a:p>
        </p:txBody>
      </p:sp>
      <p:sp>
        <p:nvSpPr>
          <p:cNvPr id="34" name="Takeaway band"/>
          <p:cNvSpPr/>
          <p:nvPr/>
        </p:nvSpPr>
        <p:spPr>
          <a:xfrm>
            <a:off x="548640" y="4846320"/>
            <a:ext cx="11064240" cy="1188720"/>
          </a:xfrm>
          <a:prstGeom prst="roundRect">
            <a:avLst>
              <a:gd name="adj" fmla="val 9231"/>
            </a:avLst>
          </a:prstGeom>
          <a:solidFill>
            <a:schemeClr val="tx2"/>
          </a:solidFill>
          <a:ln/>
        </p:spPr>
      </p:sp>
      <p:sp>
        <p:nvSpPr>
          <p:cNvPr id="35" name="Text 33"/>
          <p:cNvSpPr txBox="1"/>
          <p:nvPr/>
        </p:nvSpPr>
        <p:spPr>
          <a:xfrm>
            <a:off x="914400" y="4846320"/>
            <a:ext cx="1033272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dirty="0">
                <a:solidFill>
                  <a:schemeClr val="bg1"/>
                </a:solidFill>
              </a:rPr>
              <a:t>Hand us a single stage or the whole flow. The same team carries it from first block diagram to working silicon.</a:t>
            </a:r>
            <a:endParaRPr lang="en-US" sz="2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64240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548640" y="36576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400" b="1" dirty="0">
                <a:solidFill>
                  <a:schemeClr val="tx2"/>
                </a:solidFill>
              </a:rPr>
              <a:t>Silicon: what chip teams are asking for now</a:t>
            </a:r>
            <a:endParaRPr lang="en-US" sz="34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9728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accent5"/>
                </a:solidFill>
              </a:rPr>
              <a:t>There aren't enough design engineers to go round, so more of the specialised work is being outsourced.</a:t>
            </a:r>
            <a:endParaRPr lang="en-US" sz="1600" dirty="0"/>
          </a:p>
        </p:txBody>
      </p:sp>
      <p:sp>
        <p:nvSpPr>
          <p:cNvPr id="4" name="Demand 0"/>
          <p:cNvSpPr/>
          <p:nvPr/>
        </p:nvSpPr>
        <p:spPr>
          <a:xfrm>
            <a:off x="548640" y="1691640"/>
            <a:ext cx="5440680" cy="1920240"/>
          </a:xfrm>
          <a:prstGeom prst="roundRect">
            <a:avLst>
              <a:gd name="adj" fmla="val 5714"/>
            </a:avLst>
          </a:prstGeom>
          <a:solidFill>
            <a:schemeClr val="bg2"/>
          </a:solidFill>
          <a:ln/>
        </p:spPr>
      </p:sp>
      <p:sp>
        <p:nvSpPr>
          <p:cNvPr id="5" name="Shape 3"/>
          <p:cNvSpPr/>
          <p:nvPr/>
        </p:nvSpPr>
        <p:spPr>
          <a:xfrm>
            <a:off x="777240" y="1920240"/>
            <a:ext cx="548640" cy="54864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" y="2057400"/>
            <a:ext cx="274320" cy="274320"/>
          </a:xfrm>
          <a:prstGeom prst="rect">
            <a:avLst/>
          </a:prstGeom>
        </p:spPr>
      </p:pic>
      <p:sp>
        <p:nvSpPr>
          <p:cNvPr id="7" name="Text 4"/>
          <p:cNvSpPr txBox="1"/>
          <p:nvPr/>
        </p:nvSpPr>
        <p:spPr>
          <a:xfrm>
            <a:off x="1554480" y="1920240"/>
            <a:ext cx="4206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Chiplets and advanced packaging</a:t>
            </a:r>
            <a:endParaRPr lang="en-US" sz="1800" dirty="0"/>
          </a:p>
        </p:txBody>
      </p:sp>
      <p:sp>
        <p:nvSpPr>
          <p:cNvPr id="8" name="Text 5"/>
          <p:cNvSpPr txBox="1"/>
          <p:nvPr/>
        </p:nvSpPr>
        <p:spPr>
          <a:xfrm>
            <a:off x="1554480" y="2331720"/>
            <a:ext cx="425196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Splitting one big chip into several dies means someone has to make them talk. We work on UCIe-style die-to-die links, 2.5D and 3D package and interposer design, and the thermal checks that go with them.</a:t>
            </a:r>
            <a:endParaRPr lang="en-US" sz="1400" dirty="0"/>
          </a:p>
        </p:txBody>
      </p:sp>
      <p:sp>
        <p:nvSpPr>
          <p:cNvPr id="9" name="Demand 1"/>
          <p:cNvSpPr/>
          <p:nvPr/>
        </p:nvSpPr>
        <p:spPr>
          <a:xfrm>
            <a:off x="6172200" y="1691640"/>
            <a:ext cx="5440680" cy="1920240"/>
          </a:xfrm>
          <a:prstGeom prst="roundRect">
            <a:avLst>
              <a:gd name="adj" fmla="val 5714"/>
            </a:avLst>
          </a:prstGeom>
          <a:solidFill>
            <a:schemeClr val="bg2"/>
          </a:solidFill>
          <a:ln/>
        </p:spPr>
      </p:sp>
      <p:sp>
        <p:nvSpPr>
          <p:cNvPr id="10" name="Shape 7"/>
          <p:cNvSpPr/>
          <p:nvPr/>
        </p:nvSpPr>
        <p:spPr>
          <a:xfrm>
            <a:off x="6400800" y="1920240"/>
            <a:ext cx="548640" cy="54864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1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7960" y="2057400"/>
            <a:ext cx="274320" cy="274320"/>
          </a:xfrm>
          <a:prstGeom prst="rect">
            <a:avLst/>
          </a:prstGeom>
        </p:spPr>
      </p:pic>
      <p:sp>
        <p:nvSpPr>
          <p:cNvPr id="12" name="Text 8"/>
          <p:cNvSpPr txBox="1"/>
          <p:nvPr/>
        </p:nvSpPr>
        <p:spPr>
          <a:xfrm>
            <a:off x="7178040" y="1920240"/>
            <a:ext cx="4206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RISC-V and custom AI silicon</a:t>
            </a:r>
            <a:endParaRPr lang="en-US" sz="1800" dirty="0"/>
          </a:p>
        </p:txBody>
      </p:sp>
      <p:sp>
        <p:nvSpPr>
          <p:cNvPr id="13" name="Text 9"/>
          <p:cNvSpPr txBox="1"/>
          <p:nvPr/>
        </p:nvSpPr>
        <p:spPr>
          <a:xfrm>
            <a:off x="7178040" y="2331720"/>
            <a:ext cx="425196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Teams want their own cores and accelerators without a licence bill. We integrate RISC-V with custom extensions and build low-power SoCs for vision, sensing and automotive.</a:t>
            </a:r>
            <a:endParaRPr lang="en-US" sz="1400" dirty="0"/>
          </a:p>
        </p:txBody>
      </p:sp>
      <p:sp>
        <p:nvSpPr>
          <p:cNvPr id="14" name="Demand 2"/>
          <p:cNvSpPr/>
          <p:nvPr/>
        </p:nvSpPr>
        <p:spPr>
          <a:xfrm>
            <a:off x="548640" y="3794760"/>
            <a:ext cx="5440680" cy="1920240"/>
          </a:xfrm>
          <a:prstGeom prst="roundRect">
            <a:avLst>
              <a:gd name="adj" fmla="val 5714"/>
            </a:avLst>
          </a:prstGeom>
          <a:solidFill>
            <a:schemeClr val="bg2"/>
          </a:solidFill>
          <a:ln/>
        </p:spPr>
      </p:sp>
      <p:sp>
        <p:nvSpPr>
          <p:cNvPr id="15" name="Shape 11"/>
          <p:cNvSpPr/>
          <p:nvPr/>
        </p:nvSpPr>
        <p:spPr>
          <a:xfrm>
            <a:off x="777240" y="4023360"/>
            <a:ext cx="548640" cy="54864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6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4160520"/>
            <a:ext cx="274320" cy="274320"/>
          </a:xfrm>
          <a:prstGeom prst="rect">
            <a:avLst/>
          </a:prstGeom>
        </p:spPr>
      </p:pic>
      <p:sp>
        <p:nvSpPr>
          <p:cNvPr id="17" name="Text 12"/>
          <p:cNvSpPr txBox="1"/>
          <p:nvPr/>
        </p:nvSpPr>
        <p:spPr>
          <a:xfrm>
            <a:off x="1554480" y="4023360"/>
            <a:ext cx="4206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Verification, done faster</a:t>
            </a:r>
            <a:endParaRPr lang="en-US" sz="1800" dirty="0"/>
          </a:p>
        </p:txBody>
      </p:sp>
      <p:sp>
        <p:nvSpPr>
          <p:cNvPr id="18" name="Text 13"/>
          <p:cNvSpPr txBox="1"/>
          <p:nvPr/>
        </p:nvSpPr>
        <p:spPr>
          <a:xfrm>
            <a:off x="1554480" y="4434840"/>
            <a:ext cx="425196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Verification is where most chip schedules slip. We build UVM and constrained-random environments, add formal checks, prototype on FPGA and use ML to rank tests and close coverage sooner.</a:t>
            </a:r>
            <a:endParaRPr lang="en-US" sz="1400" dirty="0"/>
          </a:p>
        </p:txBody>
      </p:sp>
      <p:sp>
        <p:nvSpPr>
          <p:cNvPr id="19" name="Demand 3"/>
          <p:cNvSpPr/>
          <p:nvPr/>
        </p:nvSpPr>
        <p:spPr>
          <a:xfrm>
            <a:off x="6172200" y="3794760"/>
            <a:ext cx="5440680" cy="1920240"/>
          </a:xfrm>
          <a:prstGeom prst="roundRect">
            <a:avLst>
              <a:gd name="adj" fmla="val 5714"/>
            </a:avLst>
          </a:prstGeom>
          <a:solidFill>
            <a:schemeClr val="bg2"/>
          </a:solidFill>
          <a:ln/>
        </p:spPr>
      </p:sp>
      <p:sp>
        <p:nvSpPr>
          <p:cNvPr id="20" name="Shape 15"/>
          <p:cNvSpPr/>
          <p:nvPr/>
        </p:nvSpPr>
        <p:spPr>
          <a:xfrm>
            <a:off x="6400800" y="4023360"/>
            <a:ext cx="548640" cy="54864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21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7960" y="4160520"/>
            <a:ext cx="274320" cy="274320"/>
          </a:xfrm>
          <a:prstGeom prst="rect">
            <a:avLst/>
          </a:prstGeom>
        </p:spPr>
      </p:pic>
      <p:sp>
        <p:nvSpPr>
          <p:cNvPr id="22" name="Text 16"/>
          <p:cNvSpPr txBox="1"/>
          <p:nvPr/>
        </p:nvSpPr>
        <p:spPr>
          <a:xfrm>
            <a:off x="7178040" y="4023360"/>
            <a:ext cx="4206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High-speed and mixed-signal IP</a:t>
            </a:r>
            <a:endParaRPr lang="en-US" sz="1800" dirty="0"/>
          </a:p>
        </p:txBody>
      </p:sp>
      <p:sp>
        <p:nvSpPr>
          <p:cNvPr id="23" name="Text 17"/>
          <p:cNvSpPr txBox="1"/>
          <p:nvPr/>
        </p:nvSpPr>
        <p:spPr>
          <a:xfrm>
            <a:off x="7178040" y="4434840"/>
            <a:ext cx="425196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SerDes, PHYs and data converters need rare mixed-signal skills, and AI data-centre links keep raising the bar. This is the area our founders know best from SilabTech.</a:t>
            </a:r>
            <a:endParaRPr lang="en-US" sz="1400" dirty="0"/>
          </a:p>
        </p:txBody>
      </p:sp>
      <p:sp>
        <p:nvSpPr>
          <p:cNvPr id="24" name="Text 18"/>
          <p:cNvSpPr txBox="1"/>
          <p:nvPr/>
        </p:nvSpPr>
        <p:spPr>
          <a:xfrm>
            <a:off x="548640" y="5943600"/>
            <a:ext cx="11064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1"/>
                </a:solidFill>
              </a:rPr>
              <a:t>Tailwind: India's Design Linked Incentive scheme (₹1,000 crore) is set to back about 30 chip-design companies in 2026-27.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64240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548640" y="36576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400" b="1" dirty="0">
                <a:solidFill>
                  <a:schemeClr val="tx2"/>
                </a:solidFill>
              </a:rPr>
              <a:t>Silicon: front-end design and verification</a:t>
            </a:r>
            <a:endParaRPr lang="en-US" sz="34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9728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accent5"/>
                </a:solidFill>
              </a:rPr>
              <a:t>Front-end design and verification, across nodes from 3 nm to 40 nm and above.</a:t>
            </a:r>
            <a:endParaRPr lang="en-US" sz="1600" dirty="0"/>
          </a:p>
        </p:txBody>
      </p:sp>
      <p:sp>
        <p:nvSpPr>
          <p:cNvPr id="4" name="Col Design"/>
          <p:cNvSpPr/>
          <p:nvPr/>
        </p:nvSpPr>
        <p:spPr>
          <a:xfrm>
            <a:off x="548640" y="1691640"/>
            <a:ext cx="2651760" cy="352044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5" name="Shape 3"/>
          <p:cNvSpPr/>
          <p:nvPr/>
        </p:nvSpPr>
        <p:spPr>
          <a:xfrm>
            <a:off x="777240" y="187452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2970" y="2000250"/>
            <a:ext cx="251460" cy="251460"/>
          </a:xfrm>
          <a:prstGeom prst="rect">
            <a:avLst/>
          </a:prstGeom>
        </p:spPr>
      </p:pic>
      <p:sp>
        <p:nvSpPr>
          <p:cNvPr id="7" name="Text 4"/>
          <p:cNvSpPr txBox="1"/>
          <p:nvPr/>
        </p:nvSpPr>
        <p:spPr>
          <a:xfrm>
            <a:off x="777240" y="2514600"/>
            <a:ext cx="2240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Design</a:t>
            </a:r>
            <a:endParaRPr lang="en-US" sz="1800" dirty="0"/>
          </a:p>
        </p:txBody>
      </p:sp>
      <p:sp>
        <p:nvSpPr>
          <p:cNvPr id="8" name="Text 5"/>
          <p:cNvSpPr txBox="1"/>
          <p:nvPr/>
        </p:nvSpPr>
        <p:spPr>
          <a:xfrm>
            <a:off x="777240" y="3154680"/>
            <a:ext cx="224028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Micro-architecture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RTL coding and SoC integration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Linting, CDC, low-power formal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Synthesis and logic equivalence</a:t>
            </a:r>
            <a:endParaRPr lang="en-US" sz="1400" dirty="0"/>
          </a:p>
        </p:txBody>
      </p:sp>
      <p:sp>
        <p:nvSpPr>
          <p:cNvPr id="9" name="Col Protocols"/>
          <p:cNvSpPr/>
          <p:nvPr/>
        </p:nvSpPr>
        <p:spPr>
          <a:xfrm>
            <a:off x="3355848" y="1691640"/>
            <a:ext cx="2651760" cy="352044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10" name="Shape 7"/>
          <p:cNvSpPr/>
          <p:nvPr/>
        </p:nvSpPr>
        <p:spPr>
          <a:xfrm>
            <a:off x="3584448" y="187452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1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0178" y="2000250"/>
            <a:ext cx="251460" cy="251460"/>
          </a:xfrm>
          <a:prstGeom prst="rect">
            <a:avLst/>
          </a:prstGeom>
        </p:spPr>
      </p:pic>
      <p:sp>
        <p:nvSpPr>
          <p:cNvPr id="12" name="Text 8"/>
          <p:cNvSpPr txBox="1"/>
          <p:nvPr/>
        </p:nvSpPr>
        <p:spPr>
          <a:xfrm>
            <a:off x="3584448" y="2514600"/>
            <a:ext cx="2240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Protocols</a:t>
            </a:r>
            <a:endParaRPr lang="en-US" sz="1800" dirty="0"/>
          </a:p>
        </p:txBody>
      </p:sp>
      <p:sp>
        <p:nvSpPr>
          <p:cNvPr id="13" name="Text 9"/>
          <p:cNvSpPr txBox="1"/>
          <p:nvPr/>
        </p:nvSpPr>
        <p:spPr>
          <a:xfrm>
            <a:off x="3584448" y="3154680"/>
            <a:ext cx="224028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AMBA AXI, ACE, AHB, APB, CHI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PCIe Gen 1 to 5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DDR2 to DDR5 and LPDDR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USB 3.0, MIPI, SPI, I2C, I3C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Ethernet, SATA, SAS</a:t>
            </a:r>
            <a:endParaRPr lang="en-US" sz="1400" dirty="0"/>
          </a:p>
        </p:txBody>
      </p:sp>
      <p:sp>
        <p:nvSpPr>
          <p:cNvPr id="14" name="Col Verification"/>
          <p:cNvSpPr/>
          <p:nvPr/>
        </p:nvSpPr>
        <p:spPr>
          <a:xfrm>
            <a:off x="6163056" y="1691640"/>
            <a:ext cx="2651760" cy="352044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15" name="Shape 11"/>
          <p:cNvSpPr/>
          <p:nvPr/>
        </p:nvSpPr>
        <p:spPr>
          <a:xfrm>
            <a:off x="6391656" y="187452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6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7386" y="2000250"/>
            <a:ext cx="251460" cy="251460"/>
          </a:xfrm>
          <a:prstGeom prst="rect">
            <a:avLst/>
          </a:prstGeom>
        </p:spPr>
      </p:pic>
      <p:sp>
        <p:nvSpPr>
          <p:cNvPr id="17" name="Text 12"/>
          <p:cNvSpPr txBox="1"/>
          <p:nvPr/>
        </p:nvSpPr>
        <p:spPr>
          <a:xfrm>
            <a:off x="6391656" y="2514600"/>
            <a:ext cx="2240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Verification</a:t>
            </a:r>
            <a:endParaRPr lang="en-US" sz="1800" dirty="0"/>
          </a:p>
        </p:txBody>
      </p:sp>
      <p:sp>
        <p:nvSpPr>
          <p:cNvPr id="18" name="Text 13"/>
          <p:cNvSpPr txBox="1"/>
          <p:nvPr/>
        </p:nvSpPr>
        <p:spPr>
          <a:xfrm>
            <a:off x="6391656" y="3154680"/>
            <a:ext cx="224028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IP, SoC and processor level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Coverage-driven and assertion-based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Formal and low-power aware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Portable Stimulus (PSS)</a:t>
            </a:r>
            <a:endParaRPr lang="en-US" sz="1400" dirty="0"/>
          </a:p>
        </p:txBody>
      </p:sp>
      <p:sp>
        <p:nvSpPr>
          <p:cNvPr id="19" name="Col Languages and tools"/>
          <p:cNvSpPr/>
          <p:nvPr/>
        </p:nvSpPr>
        <p:spPr>
          <a:xfrm>
            <a:off x="8970264" y="1691640"/>
            <a:ext cx="2651760" cy="352044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20" name="Shape 15"/>
          <p:cNvSpPr/>
          <p:nvPr/>
        </p:nvSpPr>
        <p:spPr>
          <a:xfrm>
            <a:off x="9198864" y="187452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21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24594" y="2000250"/>
            <a:ext cx="251460" cy="251460"/>
          </a:xfrm>
          <a:prstGeom prst="rect">
            <a:avLst/>
          </a:prstGeom>
        </p:spPr>
      </p:pic>
      <p:sp>
        <p:nvSpPr>
          <p:cNvPr id="22" name="Text 16"/>
          <p:cNvSpPr txBox="1"/>
          <p:nvPr/>
        </p:nvSpPr>
        <p:spPr>
          <a:xfrm>
            <a:off x="9198864" y="2514600"/>
            <a:ext cx="2240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Languages and tools</a:t>
            </a:r>
            <a:endParaRPr lang="en-US" sz="1800" dirty="0"/>
          </a:p>
        </p:txBody>
      </p:sp>
      <p:sp>
        <p:nvSpPr>
          <p:cNvPr id="23" name="Text 17"/>
          <p:cNvSpPr txBox="1"/>
          <p:nvPr/>
        </p:nvSpPr>
        <p:spPr>
          <a:xfrm>
            <a:off x="9198864" y="3154680"/>
            <a:ext cx="224028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UVM, OVM, VMM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VCS, Questa, IES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Spyglass, Conformal, Formality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Verilog, SystemVerilog, C, C++, SystemC</a:t>
            </a:r>
            <a:endParaRPr lang="en-US" sz="1400" dirty="0"/>
          </a:p>
        </p:txBody>
      </p:sp>
      <p:sp>
        <p:nvSpPr>
          <p:cNvPr id="24" name="Footer band"/>
          <p:cNvSpPr/>
          <p:nvPr/>
        </p:nvSpPr>
        <p:spPr>
          <a:xfrm>
            <a:off x="548640" y="5440680"/>
            <a:ext cx="11064240" cy="777240"/>
          </a:xfrm>
          <a:prstGeom prst="roundRect">
            <a:avLst>
              <a:gd name="adj" fmla="val 14118"/>
            </a:avLst>
          </a:prstGeom>
          <a:solidFill>
            <a:schemeClr val="tx2"/>
          </a:solidFill>
          <a:ln/>
        </p:spPr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64240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6</a:t>
            </a:fld>
            <a:endParaRPr lang="en-US"/>
          </a:p>
        </p:txBody>
      </p:sp>
      <p:sp>
        <p:nvSpPr>
          <p:cNvPr id="26" name="Reference label"/>
          <p:cNvSpPr txBox="1"/>
          <p:nvPr/>
        </p:nvSpPr>
        <p:spPr>
          <a:xfrm>
            <a:off x="822960" y="5440680"/>
            <a:ext cx="2377440" cy="77724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sz="1400" b="0">
                <a:solidFill>
                  <a:schemeClr val="bg1"/>
                </a:solidFill>
              </a:rPr>
              <a:t>Reference customers from our founders’ InSemi years</a:t>
            </a:r>
          </a:p>
        </p:txBody>
      </p:sp>
      <p:sp>
        <p:nvSpPr>
          <p:cNvPr id="27" name="Tile Qualcomm"/>
          <p:cNvSpPr/>
          <p:nvPr/>
        </p:nvSpPr>
        <p:spPr>
          <a:xfrm>
            <a:off x="3429000" y="5577840"/>
            <a:ext cx="1517903" cy="502920"/>
          </a:xfrm>
          <a:prstGeom prst="roundRect">
            <a:avLst>
              <a:gd name="adj" fmla="val 10909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28" name="Logo Qualcomm" descr="Qualcomm logo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0439" y="5683766"/>
            <a:ext cx="1335024" cy="291066"/>
          </a:xfrm>
          <a:prstGeom prst="rect">
            <a:avLst/>
          </a:prstGeom>
        </p:spPr>
      </p:pic>
      <p:sp>
        <p:nvSpPr>
          <p:cNvPr id="29" name="Tile NXP"/>
          <p:cNvSpPr/>
          <p:nvPr/>
        </p:nvSpPr>
        <p:spPr>
          <a:xfrm>
            <a:off x="5038344" y="5577840"/>
            <a:ext cx="1517903" cy="502920"/>
          </a:xfrm>
          <a:prstGeom prst="roundRect">
            <a:avLst>
              <a:gd name="adj" fmla="val 10909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0" name="Logo NXP" descr="NXP logo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11533" y="5650992"/>
            <a:ext cx="771525" cy="356616"/>
          </a:xfrm>
          <a:prstGeom prst="rect">
            <a:avLst/>
          </a:prstGeom>
        </p:spPr>
      </p:pic>
      <p:sp>
        <p:nvSpPr>
          <p:cNvPr id="31" name="Tile AMD"/>
          <p:cNvSpPr/>
          <p:nvPr/>
        </p:nvSpPr>
        <p:spPr>
          <a:xfrm>
            <a:off x="6647688" y="5577840"/>
            <a:ext cx="1517903" cy="502920"/>
          </a:xfrm>
          <a:prstGeom prst="roundRect">
            <a:avLst>
              <a:gd name="adj" fmla="val 10909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2" name="Logo AMD" descr="AMD logo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39127" y="5674248"/>
            <a:ext cx="1335023" cy="310103"/>
          </a:xfrm>
          <a:prstGeom prst="rect">
            <a:avLst/>
          </a:prstGeom>
        </p:spPr>
      </p:pic>
      <p:sp>
        <p:nvSpPr>
          <p:cNvPr id="33" name="Tile Broadcom"/>
          <p:cNvSpPr/>
          <p:nvPr/>
        </p:nvSpPr>
        <p:spPr>
          <a:xfrm>
            <a:off x="8257031" y="5577840"/>
            <a:ext cx="1517903" cy="502920"/>
          </a:xfrm>
          <a:prstGeom prst="roundRect">
            <a:avLst>
              <a:gd name="adj" fmla="val 10909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4" name="Logo Broadcom" descr="Broadcom logo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48471" y="5726209"/>
            <a:ext cx="1335023" cy="206181"/>
          </a:xfrm>
          <a:prstGeom prst="rect">
            <a:avLst/>
          </a:prstGeom>
        </p:spPr>
      </p:pic>
      <p:sp>
        <p:nvSpPr>
          <p:cNvPr id="35" name="Tile Xilinx"/>
          <p:cNvSpPr/>
          <p:nvPr/>
        </p:nvSpPr>
        <p:spPr>
          <a:xfrm>
            <a:off x="9866376" y="5577840"/>
            <a:ext cx="1517903" cy="502920"/>
          </a:xfrm>
          <a:prstGeom prst="roundRect">
            <a:avLst>
              <a:gd name="adj" fmla="val 10909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6" name="Logo Xilinx" descr="Xilinx logo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957815" y="5694462"/>
            <a:ext cx="1335023" cy="26967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548640" y="36576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400" b="1" dirty="0">
                <a:solidFill>
                  <a:schemeClr val="tx2"/>
                </a:solidFill>
              </a:rPr>
              <a:t>Silicon: physical design and signoff</a:t>
            </a:r>
            <a:endParaRPr lang="en-US" sz="34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9728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accent5"/>
                </a:solidFill>
              </a:rPr>
              <a:t>Physical design, from netlist to GDSII.</a:t>
            </a:r>
            <a:endParaRPr lang="en-US" sz="1600" dirty="0"/>
          </a:p>
        </p:txBody>
      </p:sp>
      <p:sp>
        <p:nvSpPr>
          <p:cNvPr id="4" name="Col Synthesis"/>
          <p:cNvSpPr/>
          <p:nvPr/>
        </p:nvSpPr>
        <p:spPr>
          <a:xfrm>
            <a:off x="548640" y="1691640"/>
            <a:ext cx="2651760" cy="352044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5" name="Shape 3"/>
          <p:cNvSpPr/>
          <p:nvPr/>
        </p:nvSpPr>
        <p:spPr>
          <a:xfrm>
            <a:off x="777240" y="187452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2970" y="2000250"/>
            <a:ext cx="251460" cy="251460"/>
          </a:xfrm>
          <a:prstGeom prst="rect">
            <a:avLst/>
          </a:prstGeom>
        </p:spPr>
      </p:pic>
      <p:sp>
        <p:nvSpPr>
          <p:cNvPr id="7" name="Text 4"/>
          <p:cNvSpPr txBox="1"/>
          <p:nvPr/>
        </p:nvSpPr>
        <p:spPr>
          <a:xfrm>
            <a:off x="777240" y="2514600"/>
            <a:ext cx="2240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Synthesis</a:t>
            </a:r>
            <a:endParaRPr lang="en-US" sz="1800" dirty="0"/>
          </a:p>
        </p:txBody>
      </p:sp>
      <p:sp>
        <p:nvSpPr>
          <p:cNvPr id="8" name="Text 5"/>
          <p:cNvSpPr txBox="1"/>
          <p:nvPr/>
        </p:nvSpPr>
        <p:spPr>
          <a:xfrm>
            <a:off x="777240" y="3154680"/>
            <a:ext cx="224028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RTL and physical synthesis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DFT insertion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Low-power aware flows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Formal verification</a:t>
            </a:r>
            <a:endParaRPr lang="en-US" sz="1400" dirty="0"/>
          </a:p>
        </p:txBody>
      </p:sp>
      <p:sp>
        <p:nvSpPr>
          <p:cNvPr id="9" name="Col Place and route"/>
          <p:cNvSpPr/>
          <p:nvPr/>
        </p:nvSpPr>
        <p:spPr>
          <a:xfrm>
            <a:off x="3355848" y="1691640"/>
            <a:ext cx="2651760" cy="352044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10" name="Shape 7"/>
          <p:cNvSpPr/>
          <p:nvPr/>
        </p:nvSpPr>
        <p:spPr>
          <a:xfrm>
            <a:off x="3584448" y="187452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1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0178" y="2000250"/>
            <a:ext cx="251460" cy="251460"/>
          </a:xfrm>
          <a:prstGeom prst="rect">
            <a:avLst/>
          </a:prstGeom>
        </p:spPr>
      </p:pic>
      <p:sp>
        <p:nvSpPr>
          <p:cNvPr id="12" name="Text 8"/>
          <p:cNvSpPr txBox="1"/>
          <p:nvPr/>
        </p:nvSpPr>
        <p:spPr>
          <a:xfrm>
            <a:off x="3584448" y="2514600"/>
            <a:ext cx="2240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Place and route</a:t>
            </a:r>
            <a:endParaRPr lang="en-US" sz="1800" dirty="0"/>
          </a:p>
        </p:txBody>
      </p:sp>
      <p:sp>
        <p:nvSpPr>
          <p:cNvPr id="13" name="Text 9"/>
          <p:cNvSpPr txBox="1"/>
          <p:nvPr/>
        </p:nvSpPr>
        <p:spPr>
          <a:xfrm>
            <a:off x="3584448" y="3154680"/>
            <a:ext cx="224028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Floorplanning and partitioning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Clock-tree synthesis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Multi-mode, multi-corner optimisation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UPF and CPF-aware flows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High utilisation</a:t>
            </a:r>
            <a:endParaRPr lang="en-US" sz="1400" dirty="0"/>
          </a:p>
        </p:txBody>
      </p:sp>
      <p:sp>
        <p:nvSpPr>
          <p:cNvPr id="14" name="Col Timing"/>
          <p:cNvSpPr/>
          <p:nvPr/>
        </p:nvSpPr>
        <p:spPr>
          <a:xfrm>
            <a:off x="6163056" y="1691640"/>
            <a:ext cx="2651760" cy="352044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15" name="Shape 11"/>
          <p:cNvSpPr/>
          <p:nvPr/>
        </p:nvSpPr>
        <p:spPr>
          <a:xfrm>
            <a:off x="6391656" y="187452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6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7386" y="2000250"/>
            <a:ext cx="251460" cy="251460"/>
          </a:xfrm>
          <a:prstGeom prst="rect">
            <a:avLst/>
          </a:prstGeom>
        </p:spPr>
      </p:pic>
      <p:sp>
        <p:nvSpPr>
          <p:cNvPr id="17" name="Text 12"/>
          <p:cNvSpPr txBox="1"/>
          <p:nvPr/>
        </p:nvSpPr>
        <p:spPr>
          <a:xfrm>
            <a:off x="6391656" y="2514600"/>
            <a:ext cx="2240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Timing</a:t>
            </a:r>
            <a:endParaRPr lang="en-US" sz="1800" dirty="0"/>
          </a:p>
        </p:txBody>
      </p:sp>
      <p:sp>
        <p:nvSpPr>
          <p:cNvPr id="18" name="Text 13"/>
          <p:cNvSpPr txBox="1"/>
          <p:nvPr/>
        </p:nvSpPr>
        <p:spPr>
          <a:xfrm>
            <a:off x="6391656" y="3154680"/>
            <a:ext cx="224028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Timing budgeting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Constraints development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External IO interface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ECO generation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Chip-level closure</a:t>
            </a:r>
            <a:endParaRPr lang="en-US" sz="1400" dirty="0"/>
          </a:p>
        </p:txBody>
      </p:sp>
      <p:sp>
        <p:nvSpPr>
          <p:cNvPr id="19" name="Col Chip-level signoff"/>
          <p:cNvSpPr/>
          <p:nvPr/>
        </p:nvSpPr>
        <p:spPr>
          <a:xfrm>
            <a:off x="8970264" y="1691640"/>
            <a:ext cx="2651760" cy="352044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20" name="Shape 15"/>
          <p:cNvSpPr/>
          <p:nvPr/>
        </p:nvSpPr>
        <p:spPr>
          <a:xfrm>
            <a:off x="9198864" y="187452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21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24594" y="2000250"/>
            <a:ext cx="251460" cy="251460"/>
          </a:xfrm>
          <a:prstGeom prst="rect">
            <a:avLst/>
          </a:prstGeom>
        </p:spPr>
      </p:pic>
      <p:sp>
        <p:nvSpPr>
          <p:cNvPr id="22" name="Text 16"/>
          <p:cNvSpPr txBox="1"/>
          <p:nvPr/>
        </p:nvSpPr>
        <p:spPr>
          <a:xfrm>
            <a:off x="9198864" y="2514600"/>
            <a:ext cx="2240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Chip-level signoff</a:t>
            </a:r>
            <a:endParaRPr lang="en-US" sz="1800" dirty="0"/>
          </a:p>
        </p:txBody>
      </p:sp>
      <p:sp>
        <p:nvSpPr>
          <p:cNvPr id="23" name="Text 17"/>
          <p:cNvSpPr txBox="1"/>
          <p:nvPr/>
        </p:nvSpPr>
        <p:spPr>
          <a:xfrm>
            <a:off x="9198864" y="3154680"/>
            <a:ext cx="224028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Hierarchical design, flat STA closure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Physical verification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IR and EM checks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SoC low-power checks</a:t>
            </a:r>
            <a:endParaRPr lang="en-US" sz="1400" dirty="0"/>
          </a:p>
        </p:txBody>
      </p:sp>
      <p:sp>
        <p:nvSpPr>
          <p:cNvPr id="24" name="Footer band"/>
          <p:cNvSpPr/>
          <p:nvPr/>
        </p:nvSpPr>
        <p:spPr>
          <a:xfrm>
            <a:off x="548640" y="5440680"/>
            <a:ext cx="11064240" cy="777240"/>
          </a:xfrm>
          <a:prstGeom prst="roundRect">
            <a:avLst>
              <a:gd name="adj" fmla="val 14118"/>
            </a:avLst>
          </a:prstGeom>
          <a:solidFill>
            <a:schemeClr val="tx2"/>
          </a:solidFill>
          <a:ln/>
        </p:spPr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64240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7</a:t>
            </a:fld>
            <a:endParaRPr lang="en-US"/>
          </a:p>
        </p:txBody>
      </p:sp>
      <p:sp>
        <p:nvSpPr>
          <p:cNvPr id="26" name="Reference label"/>
          <p:cNvSpPr txBox="1"/>
          <p:nvPr/>
        </p:nvSpPr>
        <p:spPr>
          <a:xfrm>
            <a:off x="822960" y="5440680"/>
            <a:ext cx="2377440" cy="77724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sz="1400" b="0">
                <a:solidFill>
                  <a:schemeClr val="bg1"/>
                </a:solidFill>
              </a:rPr>
              <a:t>Reference customers from our founders’ InSemi years</a:t>
            </a:r>
          </a:p>
        </p:txBody>
      </p:sp>
      <p:sp>
        <p:nvSpPr>
          <p:cNvPr id="27" name="Tile Xilinx"/>
          <p:cNvSpPr/>
          <p:nvPr/>
        </p:nvSpPr>
        <p:spPr>
          <a:xfrm>
            <a:off x="3429000" y="5577840"/>
            <a:ext cx="1058091" cy="502920"/>
          </a:xfrm>
          <a:prstGeom prst="roundRect">
            <a:avLst>
              <a:gd name="adj" fmla="val 10909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28" name="Logo Xilinx" descr="Xilinx logo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0440" y="5740903"/>
            <a:ext cx="875211" cy="176792"/>
          </a:xfrm>
          <a:prstGeom prst="rect">
            <a:avLst/>
          </a:prstGeom>
        </p:spPr>
      </p:pic>
      <p:sp>
        <p:nvSpPr>
          <p:cNvPr id="29" name="Tile Broadcom"/>
          <p:cNvSpPr/>
          <p:nvPr/>
        </p:nvSpPr>
        <p:spPr>
          <a:xfrm>
            <a:off x="4578531" y="5577840"/>
            <a:ext cx="1058091" cy="502920"/>
          </a:xfrm>
          <a:prstGeom prst="roundRect">
            <a:avLst>
              <a:gd name="adj" fmla="val 10909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0" name="Logo Broadcom" descr="Broadcom logo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69971" y="5761716"/>
            <a:ext cx="875211" cy="135167"/>
          </a:xfrm>
          <a:prstGeom prst="rect">
            <a:avLst/>
          </a:prstGeom>
        </p:spPr>
      </p:pic>
      <p:sp>
        <p:nvSpPr>
          <p:cNvPr id="31" name="Tile Qualcomm"/>
          <p:cNvSpPr/>
          <p:nvPr/>
        </p:nvSpPr>
        <p:spPr>
          <a:xfrm>
            <a:off x="5728062" y="5577840"/>
            <a:ext cx="1058091" cy="502920"/>
          </a:xfrm>
          <a:prstGeom prst="roundRect">
            <a:avLst>
              <a:gd name="adj" fmla="val 10909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2" name="Logo Qualcomm" descr="Qualcomm logo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19502" y="5733891"/>
            <a:ext cx="875211" cy="190816"/>
          </a:xfrm>
          <a:prstGeom prst="rect">
            <a:avLst/>
          </a:prstGeom>
        </p:spPr>
      </p:pic>
      <p:sp>
        <p:nvSpPr>
          <p:cNvPr id="33" name="Tile NXP"/>
          <p:cNvSpPr/>
          <p:nvPr/>
        </p:nvSpPr>
        <p:spPr>
          <a:xfrm>
            <a:off x="6877594" y="5577840"/>
            <a:ext cx="1058091" cy="502920"/>
          </a:xfrm>
          <a:prstGeom prst="roundRect">
            <a:avLst>
              <a:gd name="adj" fmla="val 10909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4" name="Logo NXP" descr="NXP logo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20877" y="5650992"/>
            <a:ext cx="771525" cy="356616"/>
          </a:xfrm>
          <a:prstGeom prst="rect">
            <a:avLst/>
          </a:prstGeom>
        </p:spPr>
      </p:pic>
      <p:sp>
        <p:nvSpPr>
          <p:cNvPr id="35" name="Tile AMD"/>
          <p:cNvSpPr/>
          <p:nvPr/>
        </p:nvSpPr>
        <p:spPr>
          <a:xfrm>
            <a:off x="8027125" y="5577840"/>
            <a:ext cx="1058091" cy="502920"/>
          </a:xfrm>
          <a:prstGeom prst="roundRect">
            <a:avLst>
              <a:gd name="adj" fmla="val 10909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6" name="Logo AMD" descr="AMD logo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118565" y="5727651"/>
            <a:ext cx="875211" cy="203297"/>
          </a:xfrm>
          <a:prstGeom prst="rect">
            <a:avLst/>
          </a:prstGeom>
        </p:spPr>
      </p:pic>
      <p:sp>
        <p:nvSpPr>
          <p:cNvPr id="37" name="Tile Samsung"/>
          <p:cNvSpPr/>
          <p:nvPr/>
        </p:nvSpPr>
        <p:spPr>
          <a:xfrm>
            <a:off x="9176657" y="5577840"/>
            <a:ext cx="1058091" cy="502920"/>
          </a:xfrm>
          <a:prstGeom prst="roundRect">
            <a:avLst>
              <a:gd name="adj" fmla="val 10909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8" name="Logo Samsung" descr="Samsung logo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268097" y="5761643"/>
            <a:ext cx="875211" cy="135312"/>
          </a:xfrm>
          <a:prstGeom prst="rect">
            <a:avLst/>
          </a:prstGeom>
        </p:spPr>
      </p:pic>
      <p:sp>
        <p:nvSpPr>
          <p:cNvPr id="39" name="Tile Infineon"/>
          <p:cNvSpPr/>
          <p:nvPr/>
        </p:nvSpPr>
        <p:spPr>
          <a:xfrm>
            <a:off x="10326188" y="5577840"/>
            <a:ext cx="1058091" cy="502920"/>
          </a:xfrm>
          <a:prstGeom prst="roundRect">
            <a:avLst>
              <a:gd name="adj" fmla="val 10909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0" name="Logo Infineon" descr="Infineon logo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417628" y="5686946"/>
            <a:ext cx="875211" cy="28470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548640" y="36576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400" b="1" dirty="0">
                <a:solidFill>
                  <a:schemeClr val="tx2"/>
                </a:solidFill>
              </a:rPr>
              <a:t>Silicon: DFT and post-silicon validation</a:t>
            </a:r>
            <a:endParaRPr lang="en-US" sz="34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9728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accent5"/>
                </a:solidFill>
              </a:rPr>
              <a:t>Making chips testable, and proving the first silicon works.</a:t>
            </a:r>
            <a:endParaRPr lang="en-US" sz="1600" dirty="0"/>
          </a:p>
        </p:txBody>
      </p:sp>
      <p:sp>
        <p:nvSpPr>
          <p:cNvPr id="4" name="Col SoC and IP DFT"/>
          <p:cNvSpPr/>
          <p:nvPr/>
        </p:nvSpPr>
        <p:spPr>
          <a:xfrm>
            <a:off x="548640" y="1691640"/>
            <a:ext cx="2651760" cy="352044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5" name="Shape 3"/>
          <p:cNvSpPr/>
          <p:nvPr/>
        </p:nvSpPr>
        <p:spPr>
          <a:xfrm>
            <a:off x="777240" y="187452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2970" y="2000250"/>
            <a:ext cx="251460" cy="251460"/>
          </a:xfrm>
          <a:prstGeom prst="rect">
            <a:avLst/>
          </a:prstGeom>
        </p:spPr>
      </p:pic>
      <p:sp>
        <p:nvSpPr>
          <p:cNvPr id="7" name="Text 4"/>
          <p:cNvSpPr txBox="1"/>
          <p:nvPr/>
        </p:nvSpPr>
        <p:spPr>
          <a:xfrm>
            <a:off x="777240" y="2514600"/>
            <a:ext cx="2240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SoC and IP DFT</a:t>
            </a:r>
            <a:endParaRPr lang="en-US" sz="1800" dirty="0"/>
          </a:p>
        </p:txBody>
      </p:sp>
      <p:sp>
        <p:nvSpPr>
          <p:cNvPr id="8" name="Text 5"/>
          <p:cNvSpPr txBox="1"/>
          <p:nvPr/>
        </p:nvSpPr>
        <p:spPr>
          <a:xfrm>
            <a:off x="777240" y="3154680"/>
            <a:ext cx="224028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Hierarchical and flat scan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OCC insertion and compression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P1500 wrappers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JTAG 1149.1, 1149.6 and IJTAG</a:t>
            </a:r>
            <a:endParaRPr lang="en-US" sz="1400" dirty="0"/>
          </a:p>
        </p:txBody>
      </p:sp>
      <p:sp>
        <p:nvSpPr>
          <p:cNvPr id="9" name="Col Memory test and ATPG"/>
          <p:cNvSpPr/>
          <p:nvPr/>
        </p:nvSpPr>
        <p:spPr>
          <a:xfrm>
            <a:off x="3355848" y="1691640"/>
            <a:ext cx="2651760" cy="352044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10" name="Shape 7"/>
          <p:cNvSpPr/>
          <p:nvPr/>
        </p:nvSpPr>
        <p:spPr>
          <a:xfrm>
            <a:off x="3584448" y="187452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1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0178" y="2000250"/>
            <a:ext cx="251460" cy="251460"/>
          </a:xfrm>
          <a:prstGeom prst="rect">
            <a:avLst/>
          </a:prstGeom>
        </p:spPr>
      </p:pic>
      <p:sp>
        <p:nvSpPr>
          <p:cNvPr id="12" name="Text 8"/>
          <p:cNvSpPr txBox="1"/>
          <p:nvPr/>
        </p:nvSpPr>
        <p:spPr>
          <a:xfrm>
            <a:off x="3584448" y="2514600"/>
            <a:ext cx="2240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Memory test and ATPG</a:t>
            </a:r>
            <a:endParaRPr lang="en-US" sz="1800" dirty="0"/>
          </a:p>
        </p:txBody>
      </p:sp>
      <p:sp>
        <p:nvSpPr>
          <p:cNvPr id="13" name="Text 9"/>
          <p:cNvSpPr txBox="1"/>
          <p:nvPr/>
        </p:nvSpPr>
        <p:spPr>
          <a:xfrm>
            <a:off x="3584448" y="3154680"/>
            <a:ext cx="224028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MBIST with and without repair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Row and column redundancy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Stuck-at, transition and path-delay patterns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Low-power ATPG</a:t>
            </a:r>
            <a:endParaRPr lang="en-US" sz="1400" dirty="0"/>
          </a:p>
        </p:txBody>
      </p:sp>
      <p:sp>
        <p:nvSpPr>
          <p:cNvPr id="14" name="Col Reliability and debug"/>
          <p:cNvSpPr/>
          <p:nvPr/>
        </p:nvSpPr>
        <p:spPr>
          <a:xfrm>
            <a:off x="6163056" y="1691640"/>
            <a:ext cx="2651760" cy="352044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15" name="Shape 11"/>
          <p:cNvSpPr/>
          <p:nvPr/>
        </p:nvSpPr>
        <p:spPr>
          <a:xfrm>
            <a:off x="6391656" y="187452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6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7386" y="2000250"/>
            <a:ext cx="251460" cy="251460"/>
          </a:xfrm>
          <a:prstGeom prst="rect">
            <a:avLst/>
          </a:prstGeom>
        </p:spPr>
      </p:pic>
      <p:sp>
        <p:nvSpPr>
          <p:cNvPr id="17" name="Text 12"/>
          <p:cNvSpPr txBox="1"/>
          <p:nvPr/>
        </p:nvSpPr>
        <p:spPr>
          <a:xfrm>
            <a:off x="6391656" y="2514600"/>
            <a:ext cx="2240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Reliability and debug</a:t>
            </a:r>
            <a:endParaRPr lang="en-US" sz="1800" dirty="0"/>
          </a:p>
        </p:txBody>
      </p:sp>
      <p:sp>
        <p:nvSpPr>
          <p:cNvPr id="18" name="Text 13"/>
          <p:cNvSpPr txBox="1"/>
          <p:nvPr/>
        </p:nvSpPr>
        <p:spPr>
          <a:xfrm>
            <a:off x="6391656" y="3154680"/>
            <a:ext cx="224028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Burn-in, HTOL and HAST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Scan diagnosis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Yield analysis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Structural pattern bring-up</a:t>
            </a:r>
            <a:endParaRPr lang="en-US" sz="1400" dirty="0"/>
          </a:p>
        </p:txBody>
      </p:sp>
      <p:sp>
        <p:nvSpPr>
          <p:cNvPr id="19" name="Col Post-silicon validation"/>
          <p:cNvSpPr/>
          <p:nvPr/>
        </p:nvSpPr>
        <p:spPr>
          <a:xfrm>
            <a:off x="8970264" y="1691640"/>
            <a:ext cx="2651760" cy="352044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20" name="Shape 15"/>
          <p:cNvSpPr/>
          <p:nvPr/>
        </p:nvSpPr>
        <p:spPr>
          <a:xfrm>
            <a:off x="9198864" y="187452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21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24594" y="2000250"/>
            <a:ext cx="251460" cy="251460"/>
          </a:xfrm>
          <a:prstGeom prst="rect">
            <a:avLst/>
          </a:prstGeom>
        </p:spPr>
      </p:pic>
      <p:sp>
        <p:nvSpPr>
          <p:cNvPr id="22" name="Text 16"/>
          <p:cNvSpPr txBox="1"/>
          <p:nvPr/>
        </p:nvSpPr>
        <p:spPr>
          <a:xfrm>
            <a:off x="9198864" y="2514600"/>
            <a:ext cx="2240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Post-silicon validation</a:t>
            </a:r>
            <a:endParaRPr lang="en-US" sz="1800" dirty="0"/>
          </a:p>
        </p:txBody>
      </p:sp>
      <p:sp>
        <p:nvSpPr>
          <p:cNvPr id="23" name="Text 17"/>
          <p:cNvSpPr txBox="1"/>
          <p:nvPr/>
        </p:nvSpPr>
        <p:spPr>
          <a:xfrm>
            <a:off x="9198864" y="3154680"/>
            <a:ext cx="224028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USB, PCIe, Ethernet to 10G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DDR and LPDDR PHY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Python, Perl, LabVIEW, Tcl automation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Scopes, analysers, Trace32 debug</a:t>
            </a:r>
            <a:endParaRPr lang="en-US" sz="1400" dirty="0"/>
          </a:p>
        </p:txBody>
      </p:sp>
      <p:sp>
        <p:nvSpPr>
          <p:cNvPr id="24" name="Footer band"/>
          <p:cNvSpPr/>
          <p:nvPr/>
        </p:nvSpPr>
        <p:spPr>
          <a:xfrm>
            <a:off x="548640" y="5440680"/>
            <a:ext cx="11064240" cy="777240"/>
          </a:xfrm>
          <a:prstGeom prst="roundRect">
            <a:avLst>
              <a:gd name="adj" fmla="val 14118"/>
            </a:avLst>
          </a:prstGeom>
          <a:solidFill>
            <a:schemeClr val="tx2"/>
          </a:solidFill>
          <a:ln/>
        </p:spPr>
      </p:sp>
      <p:sp>
        <p:nvSpPr>
          <p:cNvPr id="25" name="Text 19"/>
          <p:cNvSpPr txBox="1"/>
          <p:nvPr/>
        </p:nvSpPr>
        <p:spPr>
          <a:xfrm>
            <a:off x="822960" y="5440680"/>
            <a:ext cx="105156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DFT tools we work in: Tessent, DFT MAX, TetraMax, Modus and Fastscan, across Cadence, Siemens EDA and Synopsys flows.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64240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548640" y="36576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400" b="1" dirty="0">
                <a:solidFill>
                  <a:schemeClr val="tx2"/>
                </a:solidFill>
              </a:rPr>
              <a:t>Silicon: mixed-signal and foundation IP</a:t>
            </a:r>
            <a:endParaRPr lang="en-US" sz="34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9728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accent5"/>
                </a:solidFill>
              </a:rPr>
              <a:t>Analog, mixed-signal and foundation IP, including SerDes up to 16 Gbps.</a:t>
            </a:r>
            <a:endParaRPr lang="en-US" sz="1600" dirty="0"/>
          </a:p>
        </p:txBody>
      </p:sp>
      <p:sp>
        <p:nvSpPr>
          <p:cNvPr id="4" name="Col Foundation IP"/>
          <p:cNvSpPr/>
          <p:nvPr/>
        </p:nvSpPr>
        <p:spPr>
          <a:xfrm>
            <a:off x="548640" y="1691640"/>
            <a:ext cx="2651760" cy="352044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5" name="Shape 3"/>
          <p:cNvSpPr/>
          <p:nvPr/>
        </p:nvSpPr>
        <p:spPr>
          <a:xfrm>
            <a:off x="777240" y="187452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2970" y="2000250"/>
            <a:ext cx="251460" cy="251460"/>
          </a:xfrm>
          <a:prstGeom prst="rect">
            <a:avLst/>
          </a:prstGeom>
        </p:spPr>
      </p:pic>
      <p:sp>
        <p:nvSpPr>
          <p:cNvPr id="7" name="Text 4"/>
          <p:cNvSpPr txBox="1"/>
          <p:nvPr/>
        </p:nvSpPr>
        <p:spPr>
          <a:xfrm>
            <a:off x="777240" y="2514600"/>
            <a:ext cx="2240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Foundation IP</a:t>
            </a:r>
            <a:endParaRPr lang="en-US" sz="1800" dirty="0"/>
          </a:p>
        </p:txBody>
      </p:sp>
      <p:sp>
        <p:nvSpPr>
          <p:cNvPr id="8" name="Text 5"/>
          <p:cNvSpPr txBox="1"/>
          <p:nvPr/>
        </p:nvSpPr>
        <p:spPr>
          <a:xfrm>
            <a:off x="777240" y="3154680"/>
            <a:ext cx="224028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Standard cell libraries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Memory compilers: HD, HS, RF, cache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IO libraries: GPIO, DDR, LVDS, ESD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FinFET work at 10, 14 and 16 nm</a:t>
            </a:r>
            <a:endParaRPr lang="en-US" sz="1400" dirty="0"/>
          </a:p>
        </p:txBody>
      </p:sp>
      <p:sp>
        <p:nvSpPr>
          <p:cNvPr id="9" name="Col Analog IP"/>
          <p:cNvSpPr/>
          <p:nvPr/>
        </p:nvSpPr>
        <p:spPr>
          <a:xfrm>
            <a:off x="3355848" y="1691640"/>
            <a:ext cx="2651760" cy="352044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10" name="Shape 7"/>
          <p:cNvSpPr/>
          <p:nvPr/>
        </p:nvSpPr>
        <p:spPr>
          <a:xfrm>
            <a:off x="3584448" y="187452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1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0178" y="2000250"/>
            <a:ext cx="251460" cy="251460"/>
          </a:xfrm>
          <a:prstGeom prst="rect">
            <a:avLst/>
          </a:prstGeom>
        </p:spPr>
      </p:pic>
      <p:sp>
        <p:nvSpPr>
          <p:cNvPr id="12" name="Text 8"/>
          <p:cNvSpPr txBox="1"/>
          <p:nvPr/>
        </p:nvSpPr>
        <p:spPr>
          <a:xfrm>
            <a:off x="3584448" y="2514600"/>
            <a:ext cx="2240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Analog IP</a:t>
            </a:r>
            <a:endParaRPr lang="en-US" sz="1800" dirty="0"/>
          </a:p>
        </p:txBody>
      </p:sp>
      <p:sp>
        <p:nvSpPr>
          <p:cNvPr id="13" name="Text 9"/>
          <p:cNvSpPr txBox="1"/>
          <p:nvPr/>
        </p:nvSpPr>
        <p:spPr>
          <a:xfrm>
            <a:off x="3584448" y="3154680"/>
            <a:ext cx="224028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SerDes up to 16 Gbps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PLLs: digital, low-jitter ring and LC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Pipeline and SAR ADCs, current-steering DACs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LDO, bandgap, DC-DC</a:t>
            </a:r>
            <a:endParaRPr lang="en-US" sz="1400" dirty="0"/>
          </a:p>
        </p:txBody>
      </p:sp>
      <p:sp>
        <p:nvSpPr>
          <p:cNvPr id="14" name="Col RF and full chip"/>
          <p:cNvSpPr/>
          <p:nvPr/>
        </p:nvSpPr>
        <p:spPr>
          <a:xfrm>
            <a:off x="6163056" y="1691640"/>
            <a:ext cx="2651760" cy="352044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15" name="Shape 11"/>
          <p:cNvSpPr/>
          <p:nvPr/>
        </p:nvSpPr>
        <p:spPr>
          <a:xfrm>
            <a:off x="6391656" y="187452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6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7386" y="2000250"/>
            <a:ext cx="251460" cy="251460"/>
          </a:xfrm>
          <a:prstGeom prst="rect">
            <a:avLst/>
          </a:prstGeom>
        </p:spPr>
      </p:pic>
      <p:sp>
        <p:nvSpPr>
          <p:cNvPr id="17" name="Text 12"/>
          <p:cNvSpPr txBox="1"/>
          <p:nvPr/>
        </p:nvSpPr>
        <p:spPr>
          <a:xfrm>
            <a:off x="6391656" y="2514600"/>
            <a:ext cx="2240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RF and full chip</a:t>
            </a:r>
            <a:endParaRPr lang="en-US" sz="1800" dirty="0"/>
          </a:p>
        </p:txBody>
      </p:sp>
      <p:sp>
        <p:nvSpPr>
          <p:cNvPr id="18" name="Text 13"/>
          <p:cNvSpPr txBox="1"/>
          <p:nvPr/>
        </p:nvSpPr>
        <p:spPr>
          <a:xfrm>
            <a:off x="6391656" y="3154680"/>
            <a:ext cx="224028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LNA, PA, VCO and mixer layout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Full-chip physical verification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Flip-chip and wire-bond strategy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EM, IR and signal integrity</a:t>
            </a:r>
            <a:endParaRPr lang="en-US" sz="1400" dirty="0"/>
          </a:p>
        </p:txBody>
      </p:sp>
      <p:sp>
        <p:nvSpPr>
          <p:cNvPr id="19" name="Col IP automation"/>
          <p:cNvSpPr/>
          <p:nvPr/>
        </p:nvSpPr>
        <p:spPr>
          <a:xfrm>
            <a:off x="8970264" y="1691640"/>
            <a:ext cx="2651760" cy="352044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20" name="Shape 15"/>
          <p:cNvSpPr/>
          <p:nvPr/>
        </p:nvSpPr>
        <p:spPr>
          <a:xfrm>
            <a:off x="9198864" y="187452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21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24594" y="2000250"/>
            <a:ext cx="251460" cy="251460"/>
          </a:xfrm>
          <a:prstGeom prst="rect">
            <a:avLst/>
          </a:prstGeom>
        </p:spPr>
      </p:pic>
      <p:sp>
        <p:nvSpPr>
          <p:cNvPr id="22" name="Text 16"/>
          <p:cNvSpPr txBox="1"/>
          <p:nvPr/>
        </p:nvSpPr>
        <p:spPr>
          <a:xfrm>
            <a:off x="9198864" y="2514600"/>
            <a:ext cx="2240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IP automation</a:t>
            </a:r>
            <a:endParaRPr lang="en-US" sz="1800" dirty="0"/>
          </a:p>
        </p:txBody>
      </p:sp>
      <p:sp>
        <p:nvSpPr>
          <p:cNvPr id="23" name="Text 17"/>
          <p:cNvSpPr txBox="1"/>
          <p:nvPr/>
        </p:nvSpPr>
        <p:spPr>
          <a:xfrm>
            <a:off x="9198864" y="3154680"/>
            <a:ext cx="224028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GenIP: reusable IP, push-button instances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Skill and Perl scripting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Custom DRC deck coding</a:t>
            </a:r>
            <a:endParaRPr lang="en-US" sz="14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Technology migration</a:t>
            </a:r>
            <a:endParaRPr lang="en-US" sz="1400" dirty="0"/>
          </a:p>
        </p:txBody>
      </p:sp>
      <p:sp>
        <p:nvSpPr>
          <p:cNvPr id="24" name="Footer band"/>
          <p:cNvSpPr/>
          <p:nvPr/>
        </p:nvSpPr>
        <p:spPr>
          <a:xfrm>
            <a:off x="548640" y="5440680"/>
            <a:ext cx="11064240" cy="777240"/>
          </a:xfrm>
          <a:prstGeom prst="roundRect">
            <a:avLst>
              <a:gd name="adj" fmla="val 14118"/>
            </a:avLst>
          </a:prstGeom>
          <a:solidFill>
            <a:schemeClr val="tx2"/>
          </a:solidFill>
          <a:ln/>
        </p:spPr>
      </p:sp>
      <p:sp>
        <p:nvSpPr>
          <p:cNvPr id="25" name="Text 19"/>
          <p:cNvSpPr txBox="1"/>
          <p:nvPr/>
        </p:nvSpPr>
        <p:spPr>
          <a:xfrm>
            <a:off x="822960" y="5440680"/>
            <a:ext cx="105156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Heritage: our founders built SerDes and mixed-signal IP at SilabTech, acquired by Synopsys in 2018.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64240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548640" y="36576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400" b="1" dirty="0">
                <a:solidFill>
                  <a:schemeClr val="tx2"/>
                </a:solidFill>
              </a:rPr>
              <a:t>Hardware: boards, circuits and enclosures</a:t>
            </a:r>
            <a:endParaRPr lang="en-US" sz="34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9728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accent5"/>
                </a:solidFill>
              </a:rPr>
              <a:t>We take a product from a block diagram to something you can manufacture.</a:t>
            </a:r>
            <a:endParaRPr lang="en-US" sz="1600" dirty="0"/>
          </a:p>
        </p:txBody>
      </p:sp>
      <p:sp>
        <p:nvSpPr>
          <p:cNvPr id="4" name="Row Architecture"/>
          <p:cNvSpPr/>
          <p:nvPr/>
        </p:nvSpPr>
        <p:spPr>
          <a:xfrm>
            <a:off x="548640" y="1691640"/>
            <a:ext cx="6766560" cy="868680"/>
          </a:xfrm>
          <a:prstGeom prst="roundRect">
            <a:avLst>
              <a:gd name="adj" fmla="val 12632"/>
            </a:avLst>
          </a:prstGeom>
          <a:solidFill>
            <a:schemeClr val="bg2"/>
          </a:solidFill>
          <a:ln/>
        </p:spPr>
      </p:sp>
      <p:sp>
        <p:nvSpPr>
          <p:cNvPr id="5" name="Text 3"/>
          <p:cNvSpPr txBox="1"/>
          <p:nvPr/>
        </p:nvSpPr>
        <p:spPr>
          <a:xfrm>
            <a:off x="822960" y="1691640"/>
            <a:ext cx="16459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chemeClr val="accent1"/>
                </a:solidFill>
              </a:rPr>
              <a:t>Architecture</a:t>
            </a:r>
            <a:endParaRPr lang="en-US" sz="1800" dirty="0"/>
          </a:p>
        </p:txBody>
      </p:sp>
      <p:sp>
        <p:nvSpPr>
          <p:cNvPr id="6" name="Text 4"/>
          <p:cNvSpPr txBox="1"/>
          <p:nvPr/>
        </p:nvSpPr>
        <p:spPr>
          <a:xfrm>
            <a:off x="2468880" y="1691640"/>
            <a:ext cx="46634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ASIC, SoC, FPGA, mixed-signal, RF and low power.</a:t>
            </a:r>
            <a:endParaRPr lang="en-US" sz="1400" dirty="0"/>
          </a:p>
        </p:txBody>
      </p:sp>
      <p:sp>
        <p:nvSpPr>
          <p:cNvPr id="7" name="Row Circuits"/>
          <p:cNvSpPr/>
          <p:nvPr/>
        </p:nvSpPr>
        <p:spPr>
          <a:xfrm>
            <a:off x="548640" y="2697480"/>
            <a:ext cx="6766560" cy="868680"/>
          </a:xfrm>
          <a:prstGeom prst="roundRect">
            <a:avLst>
              <a:gd name="adj" fmla="val 12632"/>
            </a:avLst>
          </a:prstGeom>
          <a:solidFill>
            <a:schemeClr val="bg2"/>
          </a:solidFill>
          <a:ln/>
        </p:spPr>
      </p:sp>
      <p:sp>
        <p:nvSpPr>
          <p:cNvPr id="8" name="Text 6"/>
          <p:cNvSpPr txBox="1"/>
          <p:nvPr/>
        </p:nvSpPr>
        <p:spPr>
          <a:xfrm>
            <a:off x="822960" y="2697480"/>
            <a:ext cx="16459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chemeClr val="accent1"/>
                </a:solidFill>
              </a:rPr>
              <a:t>Circuits</a:t>
            </a:r>
            <a:endParaRPr lang="en-US" sz="1800" dirty="0"/>
          </a:p>
        </p:txBody>
      </p:sp>
      <p:sp>
        <p:nvSpPr>
          <p:cNvPr id="9" name="Text 7"/>
          <p:cNvSpPr txBox="1"/>
          <p:nvPr/>
        </p:nvSpPr>
        <p:spPr>
          <a:xfrm>
            <a:off x="2468880" y="2697480"/>
            <a:ext cx="46634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High-speed links, audio, video and imaging, RF, simulation and thermals.</a:t>
            </a:r>
            <a:endParaRPr lang="en-US" sz="1400" dirty="0"/>
          </a:p>
        </p:txBody>
      </p:sp>
      <p:sp>
        <p:nvSpPr>
          <p:cNvPr id="10" name="Row Boards"/>
          <p:cNvSpPr/>
          <p:nvPr/>
        </p:nvSpPr>
        <p:spPr>
          <a:xfrm>
            <a:off x="548640" y="3703320"/>
            <a:ext cx="6766560" cy="868680"/>
          </a:xfrm>
          <a:prstGeom prst="roundRect">
            <a:avLst>
              <a:gd name="adj" fmla="val 12632"/>
            </a:avLst>
          </a:prstGeom>
          <a:solidFill>
            <a:schemeClr val="bg2"/>
          </a:solidFill>
          <a:ln/>
        </p:spPr>
      </p:sp>
      <p:sp>
        <p:nvSpPr>
          <p:cNvPr id="11" name="Text 9"/>
          <p:cNvSpPr txBox="1"/>
          <p:nvPr/>
        </p:nvSpPr>
        <p:spPr>
          <a:xfrm>
            <a:off x="822960" y="3703320"/>
            <a:ext cx="16459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chemeClr val="accent1"/>
                </a:solidFill>
              </a:rPr>
              <a:t>Boards</a:t>
            </a:r>
            <a:endParaRPr lang="en-US" sz="1800" dirty="0"/>
          </a:p>
        </p:txBody>
      </p:sp>
      <p:sp>
        <p:nvSpPr>
          <p:cNvPr id="12" name="Text 10"/>
          <p:cNvSpPr txBox="1"/>
          <p:nvPr/>
        </p:nvSpPr>
        <p:spPr>
          <a:xfrm>
            <a:off x="2468880" y="3703320"/>
            <a:ext cx="46634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HDI, impedance control and signal integrity, plus boards for validating new silicon.</a:t>
            </a:r>
            <a:endParaRPr lang="en-US" sz="1400" dirty="0"/>
          </a:p>
        </p:txBody>
      </p:sp>
      <p:sp>
        <p:nvSpPr>
          <p:cNvPr id="13" name="Row Mechanical"/>
          <p:cNvSpPr/>
          <p:nvPr/>
        </p:nvSpPr>
        <p:spPr>
          <a:xfrm>
            <a:off x="548640" y="4709160"/>
            <a:ext cx="6766560" cy="868680"/>
          </a:xfrm>
          <a:prstGeom prst="roundRect">
            <a:avLst>
              <a:gd name="adj" fmla="val 12632"/>
            </a:avLst>
          </a:prstGeom>
          <a:solidFill>
            <a:schemeClr val="bg2"/>
          </a:solidFill>
          <a:ln/>
        </p:spPr>
      </p:sp>
      <p:sp>
        <p:nvSpPr>
          <p:cNvPr id="14" name="Text 12"/>
          <p:cNvSpPr txBox="1"/>
          <p:nvPr/>
        </p:nvSpPr>
        <p:spPr>
          <a:xfrm>
            <a:off x="822960" y="4709160"/>
            <a:ext cx="16459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chemeClr val="accent1"/>
                </a:solidFill>
              </a:rPr>
              <a:t>Mechanical</a:t>
            </a:r>
            <a:endParaRPr lang="en-US" sz="1800" dirty="0"/>
          </a:p>
        </p:txBody>
      </p:sp>
      <p:sp>
        <p:nvSpPr>
          <p:cNvPr id="15" name="Text 13"/>
          <p:cNvSpPr txBox="1"/>
          <p:nvPr/>
        </p:nvSpPr>
        <p:spPr>
          <a:xfrm>
            <a:off x="2468880" y="4709160"/>
            <a:ext cx="46634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Prototypes, production, thermal analysis and ergonomics.</a:t>
            </a:r>
            <a:endParaRPr lang="en-US" sz="1400" dirty="0"/>
          </a:p>
        </p:txBody>
      </p:sp>
      <p:sp>
        <p:nvSpPr>
          <p:cNvPr id="16" name="Stat layers"/>
          <p:cNvSpPr/>
          <p:nvPr/>
        </p:nvSpPr>
        <p:spPr>
          <a:xfrm>
            <a:off x="7680960" y="1691640"/>
            <a:ext cx="3931920" cy="2011680"/>
          </a:xfrm>
          <a:prstGeom prst="roundRect">
            <a:avLst>
              <a:gd name="adj" fmla="val 5455"/>
            </a:avLst>
          </a:prstGeom>
          <a:solidFill>
            <a:schemeClr val="tx2"/>
          </a:solidFill>
          <a:ln/>
        </p:spPr>
      </p:sp>
      <p:sp>
        <p:nvSpPr>
          <p:cNvPr id="17" name="Text 15"/>
          <p:cNvSpPr txBox="1"/>
          <p:nvPr/>
        </p:nvSpPr>
        <p:spPr>
          <a:xfrm>
            <a:off x="7955280" y="1828800"/>
            <a:ext cx="33832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7200" b="1" dirty="0">
                <a:solidFill>
                  <a:schemeClr val="accent4"/>
                </a:solidFill>
              </a:rPr>
              <a:t>26</a:t>
            </a:r>
            <a:endParaRPr lang="en-US" sz="7200" dirty="0"/>
          </a:p>
        </p:txBody>
      </p:sp>
      <p:sp>
        <p:nvSpPr>
          <p:cNvPr id="18" name="Text 16"/>
          <p:cNvSpPr txBox="1"/>
          <p:nvPr/>
        </p:nvSpPr>
        <p:spPr>
          <a:xfrm>
            <a:off x="7955280" y="3017520"/>
            <a:ext cx="33832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bg1"/>
                </a:solidFill>
              </a:rPr>
              <a:t>layers on the boards we design</a:t>
            </a:r>
            <a:endParaRPr lang="en-US" sz="1600" dirty="0"/>
          </a:p>
        </p:txBody>
      </p:sp>
      <p:sp>
        <p:nvSpPr>
          <p:cNvPr id="19" name="Stat pitch"/>
          <p:cNvSpPr/>
          <p:nvPr/>
        </p:nvSpPr>
        <p:spPr>
          <a:xfrm>
            <a:off x="7680960" y="3886200"/>
            <a:ext cx="3931920" cy="1691640"/>
          </a:xfrm>
          <a:prstGeom prst="roundRect">
            <a:avLst>
              <a:gd name="adj" fmla="val 6486"/>
            </a:avLst>
          </a:prstGeom>
          <a:solidFill>
            <a:schemeClr val="accent1"/>
          </a:solidFill>
          <a:ln/>
        </p:spPr>
      </p:sp>
      <p:sp>
        <p:nvSpPr>
          <p:cNvPr id="20" name="Text 18"/>
          <p:cNvSpPr txBox="1"/>
          <p:nvPr/>
        </p:nvSpPr>
        <p:spPr>
          <a:xfrm>
            <a:off x="7955280" y="4023360"/>
            <a:ext cx="33832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4400" b="1" dirty="0">
                <a:solidFill>
                  <a:schemeClr val="bg1"/>
                </a:solidFill>
              </a:rPr>
              <a:t>0.3 mm</a:t>
            </a:r>
            <a:endParaRPr lang="en-US" sz="4400" dirty="0"/>
          </a:p>
        </p:txBody>
      </p:sp>
      <p:sp>
        <p:nvSpPr>
          <p:cNvPr id="21" name="Text 19"/>
          <p:cNvSpPr txBox="1"/>
          <p:nvPr/>
        </p:nvSpPr>
        <p:spPr>
          <a:xfrm>
            <a:off x="7955280" y="4892040"/>
            <a:ext cx="33832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bg1"/>
                </a:solidFill>
              </a:rPr>
              <a:t>pitch, routed and signal-checked</a:t>
            </a: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64240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548640" y="36576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400" b="1" dirty="0">
                <a:solidFill>
                  <a:schemeClr val="tx2"/>
                </a:solidFill>
              </a:rPr>
              <a:t>Hardware: AI-server and high-speed boards</a:t>
            </a:r>
            <a:endParaRPr lang="en-US" sz="34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9728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accent5"/>
                </a:solidFill>
              </a:rPr>
              <a:t>AI servers pushed signal speeds and power up at the same time. A few things decide whether a board works.</a:t>
            </a:r>
            <a:endParaRPr lang="en-US" sz="1600" dirty="0"/>
          </a:p>
        </p:txBody>
      </p:sp>
      <p:sp>
        <p:nvSpPr>
          <p:cNvPr id="4" name="Problem 0"/>
          <p:cNvSpPr/>
          <p:nvPr/>
        </p:nvSpPr>
        <p:spPr>
          <a:xfrm>
            <a:off x="548640" y="1691640"/>
            <a:ext cx="4937760" cy="1097280"/>
          </a:xfrm>
          <a:prstGeom prst="roundRect">
            <a:avLst>
              <a:gd name="adj" fmla="val 10000"/>
            </a:avLst>
          </a:prstGeom>
          <a:solidFill>
            <a:schemeClr val="bg2"/>
          </a:solidFill>
          <a:ln/>
        </p:spPr>
      </p:sp>
      <p:sp>
        <p:nvSpPr>
          <p:cNvPr id="5" name="Text 3"/>
          <p:cNvSpPr txBox="1"/>
          <p:nvPr/>
        </p:nvSpPr>
        <p:spPr>
          <a:xfrm>
            <a:off x="777240" y="1801368"/>
            <a:ext cx="43891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b="1" dirty="0">
                <a:solidFill>
                  <a:schemeClr val="accent2"/>
                </a:solidFill>
              </a:rPr>
              <a:t>WHAT GOES WRONG</a:t>
            </a:r>
            <a:endParaRPr lang="en-US" sz="1000" dirty="0"/>
          </a:p>
        </p:txBody>
      </p:sp>
      <p:sp>
        <p:nvSpPr>
          <p:cNvPr id="6" name="Text 4"/>
          <p:cNvSpPr txBox="1"/>
          <p:nvPr/>
        </p:nvSpPr>
        <p:spPr>
          <a:xfrm>
            <a:off x="777240" y="2057400"/>
            <a:ext cx="44805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Signals degrade at PCIe 6.0, DDR5 and 112G SerDes speeds.</a:t>
            </a:r>
            <a:endParaRPr lang="en-US" sz="1500" dirty="0"/>
          </a:p>
        </p:txBody>
      </p:sp>
      <p:sp>
        <p:nvSpPr>
          <p:cNvPr id="7" name="Fix 0"/>
          <p:cNvSpPr/>
          <p:nvPr/>
        </p:nvSpPr>
        <p:spPr>
          <a:xfrm>
            <a:off x="5760720" y="1691640"/>
            <a:ext cx="5852160" cy="1097280"/>
          </a:xfrm>
          <a:prstGeom prst="roundRect">
            <a:avLst>
              <a:gd name="adj" fmla="val 10000"/>
            </a:avLst>
          </a:prstGeom>
          <a:solidFill>
            <a:schemeClr val="tx2"/>
          </a:solidFill>
          <a:ln/>
        </p:spPr>
      </p:sp>
      <p:sp>
        <p:nvSpPr>
          <p:cNvPr id="8" name="Text 6"/>
          <p:cNvSpPr txBox="1"/>
          <p:nvPr/>
        </p:nvSpPr>
        <p:spPr>
          <a:xfrm>
            <a:off x="5989320" y="1801368"/>
            <a:ext cx="53949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b="1" dirty="0">
                <a:solidFill>
                  <a:schemeClr val="accent4"/>
                </a:solidFill>
              </a:rPr>
              <a:t>WHAT WE DO</a:t>
            </a:r>
            <a:endParaRPr lang="en-US" sz="1000" dirty="0"/>
          </a:p>
        </p:txBody>
      </p:sp>
      <p:sp>
        <p:nvSpPr>
          <p:cNvPr id="9" name="Text 7"/>
          <p:cNvSpPr txBox="1"/>
          <p:nvPr/>
        </p:nvSpPr>
        <p:spPr>
          <a:xfrm>
            <a:off x="5989320" y="2057400"/>
            <a:ext cx="53949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Plan loss budgets early, route and simulate the channels, and choose low-loss materials.</a:t>
            </a:r>
            <a:endParaRPr lang="en-US" sz="1500" dirty="0"/>
          </a:p>
        </p:txBody>
      </p:sp>
      <p:sp>
        <p:nvSpPr>
          <p:cNvPr id="10" name="Problem 1"/>
          <p:cNvSpPr/>
          <p:nvPr/>
        </p:nvSpPr>
        <p:spPr>
          <a:xfrm>
            <a:off x="548640" y="2971800"/>
            <a:ext cx="4937760" cy="1097280"/>
          </a:xfrm>
          <a:prstGeom prst="roundRect">
            <a:avLst>
              <a:gd name="adj" fmla="val 10000"/>
            </a:avLst>
          </a:prstGeom>
          <a:solidFill>
            <a:schemeClr val="bg2"/>
          </a:solidFill>
          <a:ln/>
        </p:spPr>
      </p:sp>
      <p:sp>
        <p:nvSpPr>
          <p:cNvPr id="11" name="Text 9"/>
          <p:cNvSpPr txBox="1"/>
          <p:nvPr/>
        </p:nvSpPr>
        <p:spPr>
          <a:xfrm>
            <a:off x="777240" y="3081528"/>
            <a:ext cx="43891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b="1" dirty="0">
                <a:solidFill>
                  <a:schemeClr val="accent2"/>
                </a:solidFill>
              </a:rPr>
              <a:t>WHAT GOES WRONG</a:t>
            </a:r>
            <a:endParaRPr lang="en-US" sz="1000" dirty="0"/>
          </a:p>
        </p:txBody>
      </p:sp>
      <p:sp>
        <p:nvSpPr>
          <p:cNvPr id="12" name="Text 10"/>
          <p:cNvSpPr txBox="1"/>
          <p:nvPr/>
        </p:nvSpPr>
        <p:spPr>
          <a:xfrm>
            <a:off x="777240" y="3337560"/>
            <a:ext cx="44805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Simulation and the bench disagree.</a:t>
            </a:r>
            <a:endParaRPr lang="en-US" sz="1500" dirty="0"/>
          </a:p>
        </p:txBody>
      </p:sp>
      <p:sp>
        <p:nvSpPr>
          <p:cNvPr id="13" name="Fix 1"/>
          <p:cNvSpPr/>
          <p:nvPr/>
        </p:nvSpPr>
        <p:spPr>
          <a:xfrm>
            <a:off x="5760720" y="2971800"/>
            <a:ext cx="5852160" cy="1097280"/>
          </a:xfrm>
          <a:prstGeom prst="roundRect">
            <a:avLst>
              <a:gd name="adj" fmla="val 10000"/>
            </a:avLst>
          </a:prstGeom>
          <a:solidFill>
            <a:schemeClr val="tx2"/>
          </a:solidFill>
          <a:ln/>
        </p:spPr>
      </p:sp>
      <p:sp>
        <p:nvSpPr>
          <p:cNvPr id="14" name="Text 12"/>
          <p:cNvSpPr txBox="1"/>
          <p:nvPr/>
        </p:nvSpPr>
        <p:spPr>
          <a:xfrm>
            <a:off x="5989320" y="3081528"/>
            <a:ext cx="53949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b="1" dirty="0">
                <a:solidFill>
                  <a:schemeClr val="accent4"/>
                </a:solidFill>
              </a:rPr>
              <a:t>WHAT WE DO</a:t>
            </a:r>
            <a:endParaRPr lang="en-US" sz="1000" dirty="0"/>
          </a:p>
        </p:txBody>
      </p:sp>
      <p:sp>
        <p:nvSpPr>
          <p:cNvPr id="15" name="Text 13"/>
          <p:cNvSpPr txBox="1"/>
          <p:nvPr/>
        </p:nvSpPr>
        <p:spPr>
          <a:xfrm>
            <a:off x="5989320" y="3337560"/>
            <a:ext cx="53949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Correlate signal and power integrity models against lab measurements.</a:t>
            </a:r>
            <a:endParaRPr lang="en-US" sz="1500" dirty="0"/>
          </a:p>
        </p:txBody>
      </p:sp>
      <p:sp>
        <p:nvSpPr>
          <p:cNvPr id="16" name="Problem 2"/>
          <p:cNvSpPr/>
          <p:nvPr/>
        </p:nvSpPr>
        <p:spPr>
          <a:xfrm>
            <a:off x="548640" y="4251960"/>
            <a:ext cx="4937760" cy="1097280"/>
          </a:xfrm>
          <a:prstGeom prst="roundRect">
            <a:avLst>
              <a:gd name="adj" fmla="val 10000"/>
            </a:avLst>
          </a:prstGeom>
          <a:solidFill>
            <a:schemeClr val="bg2"/>
          </a:solidFill>
          <a:ln/>
        </p:spPr>
      </p:sp>
      <p:sp>
        <p:nvSpPr>
          <p:cNvPr id="17" name="Text 15"/>
          <p:cNvSpPr txBox="1"/>
          <p:nvPr/>
        </p:nvSpPr>
        <p:spPr>
          <a:xfrm>
            <a:off x="777240" y="4361688"/>
            <a:ext cx="43891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b="1" dirty="0">
                <a:solidFill>
                  <a:schemeClr val="accent2"/>
                </a:solidFill>
              </a:rPr>
              <a:t>WHAT GOES WRONG</a:t>
            </a:r>
            <a:endParaRPr lang="en-US" sz="1000" dirty="0"/>
          </a:p>
        </p:txBody>
      </p:sp>
      <p:sp>
        <p:nvSpPr>
          <p:cNvPr id="18" name="Text 16"/>
          <p:cNvSpPr txBox="1"/>
          <p:nvPr/>
        </p:nvSpPr>
        <p:spPr>
          <a:xfrm>
            <a:off x="777240" y="4617720"/>
            <a:ext cx="44805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Accelerators draw huge transient currents and run hot.</a:t>
            </a:r>
            <a:endParaRPr lang="en-US" sz="1500" dirty="0"/>
          </a:p>
        </p:txBody>
      </p:sp>
      <p:sp>
        <p:nvSpPr>
          <p:cNvPr id="19" name="Fix 2"/>
          <p:cNvSpPr/>
          <p:nvPr/>
        </p:nvSpPr>
        <p:spPr>
          <a:xfrm>
            <a:off x="5760720" y="4251960"/>
            <a:ext cx="5852160" cy="1097280"/>
          </a:xfrm>
          <a:prstGeom prst="roundRect">
            <a:avLst>
              <a:gd name="adj" fmla="val 10000"/>
            </a:avLst>
          </a:prstGeom>
          <a:solidFill>
            <a:schemeClr val="tx2"/>
          </a:solidFill>
          <a:ln/>
        </p:spPr>
      </p:sp>
      <p:sp>
        <p:nvSpPr>
          <p:cNvPr id="20" name="Text 18"/>
          <p:cNvSpPr txBox="1"/>
          <p:nvPr/>
        </p:nvSpPr>
        <p:spPr>
          <a:xfrm>
            <a:off x="5989320" y="4361688"/>
            <a:ext cx="53949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b="1" dirty="0">
                <a:solidFill>
                  <a:schemeClr val="accent4"/>
                </a:solidFill>
              </a:rPr>
              <a:t>WHAT WE DO</a:t>
            </a:r>
            <a:endParaRPr lang="en-US" sz="1000" dirty="0"/>
          </a:p>
        </p:txBody>
      </p:sp>
      <p:sp>
        <p:nvSpPr>
          <p:cNvPr id="21" name="Text 19"/>
          <p:cNvSpPr txBox="1"/>
          <p:nvPr/>
        </p:nvSpPr>
        <p:spPr>
          <a:xfrm>
            <a:off x="5989320" y="4617720"/>
            <a:ext cx="53949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Design the power network and the thermal path together with the stack-up.</a:t>
            </a:r>
            <a:endParaRPr lang="en-US" sz="1500" dirty="0"/>
          </a:p>
        </p:txBody>
      </p:sp>
      <p:sp>
        <p:nvSpPr>
          <p:cNvPr id="22" name="Next wave"/>
          <p:cNvSpPr/>
          <p:nvPr/>
        </p:nvSpPr>
        <p:spPr>
          <a:xfrm>
            <a:off x="548640" y="5532120"/>
            <a:ext cx="11064240" cy="731520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/>
        </p:spPr>
      </p:sp>
      <p:sp>
        <p:nvSpPr>
          <p:cNvPr id="23" name="Text 21"/>
          <p:cNvSpPr txBox="1"/>
          <p:nvPr/>
        </p:nvSpPr>
        <p:spPr>
          <a:xfrm>
            <a:off x="822960" y="5532120"/>
            <a:ext cx="10515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Next wave: about 47% of AI racks are expected to be liquid-cooled in 2026 (TrendForce), and 224G links and co-packaged optics are close behind.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64240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548640" y="36576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400" b="1" dirty="0">
                <a:solidFill>
                  <a:schemeClr val="tx2"/>
                </a:solidFill>
              </a:rPr>
              <a:t>Embedded: firmware and system software</a:t>
            </a:r>
            <a:endParaRPr lang="en-US" sz="34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9728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accent5"/>
                </a:solidFill>
              </a:rPr>
              <a:t>We work across the stack, from the driver up to the application.</a:t>
            </a:r>
            <a:endParaRPr lang="en-US" sz="1600" dirty="0"/>
          </a:p>
        </p:txBody>
      </p:sp>
      <p:sp>
        <p:nvSpPr>
          <p:cNvPr id="4" name="Layer Applications"/>
          <p:cNvSpPr/>
          <p:nvPr/>
        </p:nvSpPr>
        <p:spPr>
          <a:xfrm>
            <a:off x="548640" y="1691640"/>
            <a:ext cx="5120640" cy="548640"/>
          </a:xfrm>
          <a:prstGeom prst="roundRect">
            <a:avLst>
              <a:gd name="adj" fmla="val 20000"/>
            </a:avLst>
          </a:prstGeom>
          <a:solidFill>
            <a:schemeClr val="accent2"/>
          </a:solidFill>
          <a:ln/>
        </p:spPr>
      </p:sp>
      <p:sp>
        <p:nvSpPr>
          <p:cNvPr id="5" name="Text 3"/>
          <p:cNvSpPr txBox="1"/>
          <p:nvPr/>
        </p:nvSpPr>
        <p:spPr>
          <a:xfrm>
            <a:off x="822960" y="1691640"/>
            <a:ext cx="4572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Applications</a:t>
            </a:r>
            <a:endParaRPr lang="en-US" sz="1600" dirty="0"/>
          </a:p>
        </p:txBody>
      </p:sp>
      <p:sp>
        <p:nvSpPr>
          <p:cNvPr id="6" name="Layer Libraries and codecs"/>
          <p:cNvSpPr/>
          <p:nvPr/>
        </p:nvSpPr>
        <p:spPr>
          <a:xfrm>
            <a:off x="548640" y="2331720"/>
            <a:ext cx="5120640" cy="548640"/>
          </a:xfrm>
          <a:prstGeom prst="roundRect">
            <a:avLst>
              <a:gd name="adj" fmla="val 20000"/>
            </a:avLst>
          </a:prstGeom>
          <a:solidFill>
            <a:schemeClr val="accent1"/>
          </a:solidFill>
          <a:ln/>
        </p:spPr>
      </p:sp>
      <p:sp>
        <p:nvSpPr>
          <p:cNvPr id="7" name="Text 5"/>
          <p:cNvSpPr txBox="1"/>
          <p:nvPr/>
        </p:nvSpPr>
        <p:spPr>
          <a:xfrm>
            <a:off x="822960" y="2331720"/>
            <a:ext cx="4572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Libraries and codecs</a:t>
            </a:r>
            <a:endParaRPr lang="en-US" sz="1600" dirty="0"/>
          </a:p>
        </p:txBody>
      </p:sp>
      <p:sp>
        <p:nvSpPr>
          <p:cNvPr id="8" name="Layer OS and kernel"/>
          <p:cNvSpPr/>
          <p:nvPr/>
        </p:nvSpPr>
        <p:spPr>
          <a:xfrm>
            <a:off x="548640" y="2971800"/>
            <a:ext cx="5120640" cy="548640"/>
          </a:xfrm>
          <a:prstGeom prst="roundRect">
            <a:avLst>
              <a:gd name="adj" fmla="val 20000"/>
            </a:avLst>
          </a:prstGeom>
          <a:solidFill>
            <a:schemeClr val="accent1"/>
          </a:solidFill>
          <a:ln/>
        </p:spPr>
      </p:sp>
      <p:sp>
        <p:nvSpPr>
          <p:cNvPr id="9" name="Text 7"/>
          <p:cNvSpPr txBox="1"/>
          <p:nvPr/>
        </p:nvSpPr>
        <p:spPr>
          <a:xfrm>
            <a:off x="822960" y="2971800"/>
            <a:ext cx="4572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OS and kernel</a:t>
            </a:r>
            <a:endParaRPr lang="en-US" sz="1600" dirty="0"/>
          </a:p>
        </p:txBody>
      </p:sp>
      <p:sp>
        <p:nvSpPr>
          <p:cNvPr id="10" name="Layer Protocol stacks"/>
          <p:cNvSpPr/>
          <p:nvPr/>
        </p:nvSpPr>
        <p:spPr>
          <a:xfrm>
            <a:off x="548640" y="3611880"/>
            <a:ext cx="5120640" cy="548640"/>
          </a:xfrm>
          <a:prstGeom prst="roundRect">
            <a:avLst>
              <a:gd name="adj" fmla="val 20000"/>
            </a:avLst>
          </a:prstGeom>
          <a:solidFill>
            <a:schemeClr val="accent1"/>
          </a:solidFill>
          <a:ln/>
        </p:spPr>
      </p:sp>
      <p:sp>
        <p:nvSpPr>
          <p:cNvPr id="11" name="Text 9"/>
          <p:cNvSpPr txBox="1"/>
          <p:nvPr/>
        </p:nvSpPr>
        <p:spPr>
          <a:xfrm>
            <a:off x="822960" y="3611880"/>
            <a:ext cx="4572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Protocol stacks</a:t>
            </a:r>
            <a:endParaRPr lang="en-US" sz="1600" dirty="0"/>
          </a:p>
        </p:txBody>
      </p:sp>
      <p:sp>
        <p:nvSpPr>
          <p:cNvPr id="12" name="Layer Device drivers"/>
          <p:cNvSpPr/>
          <p:nvPr/>
        </p:nvSpPr>
        <p:spPr>
          <a:xfrm>
            <a:off x="548640" y="4251960"/>
            <a:ext cx="5120640" cy="548640"/>
          </a:xfrm>
          <a:prstGeom prst="roundRect">
            <a:avLst>
              <a:gd name="adj" fmla="val 20000"/>
            </a:avLst>
          </a:prstGeom>
          <a:solidFill>
            <a:schemeClr val="accent6"/>
          </a:solidFill>
          <a:ln/>
        </p:spPr>
      </p:sp>
      <p:sp>
        <p:nvSpPr>
          <p:cNvPr id="13" name="Text 11"/>
          <p:cNvSpPr txBox="1"/>
          <p:nvPr/>
        </p:nvSpPr>
        <p:spPr>
          <a:xfrm>
            <a:off x="822960" y="4251960"/>
            <a:ext cx="4572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Device drivers</a:t>
            </a:r>
            <a:endParaRPr lang="en-US" sz="1600" dirty="0"/>
          </a:p>
        </p:txBody>
      </p:sp>
      <p:sp>
        <p:nvSpPr>
          <p:cNvPr id="14" name="Layer MCU, MPU and DSP"/>
          <p:cNvSpPr/>
          <p:nvPr/>
        </p:nvSpPr>
        <p:spPr>
          <a:xfrm>
            <a:off x="548640" y="4892040"/>
            <a:ext cx="5120640" cy="548640"/>
          </a:xfrm>
          <a:prstGeom prst="roundRect">
            <a:avLst>
              <a:gd name="adj" fmla="val 20000"/>
            </a:avLst>
          </a:prstGeom>
          <a:solidFill>
            <a:schemeClr val="tx2"/>
          </a:solidFill>
          <a:ln/>
        </p:spPr>
      </p:sp>
      <p:sp>
        <p:nvSpPr>
          <p:cNvPr id="15" name="Text 13"/>
          <p:cNvSpPr txBox="1"/>
          <p:nvPr/>
        </p:nvSpPr>
        <p:spPr>
          <a:xfrm>
            <a:off x="822960" y="4892040"/>
            <a:ext cx="4572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MCU, MPU and DSP</a:t>
            </a:r>
            <a:endParaRPr lang="en-US" sz="1600" dirty="0"/>
          </a:p>
        </p:txBody>
      </p:sp>
      <p:sp>
        <p:nvSpPr>
          <p:cNvPr id="16" name="Layer Hardware and logicware"/>
          <p:cNvSpPr/>
          <p:nvPr/>
        </p:nvSpPr>
        <p:spPr>
          <a:xfrm>
            <a:off x="548640" y="5532120"/>
            <a:ext cx="5120640" cy="548640"/>
          </a:xfrm>
          <a:prstGeom prst="roundRect">
            <a:avLst>
              <a:gd name="adj" fmla="val 20000"/>
            </a:avLst>
          </a:prstGeom>
          <a:solidFill>
            <a:schemeClr val="tx2"/>
          </a:solidFill>
          <a:ln/>
        </p:spPr>
      </p:sp>
      <p:sp>
        <p:nvSpPr>
          <p:cNvPr id="17" name="Text 15"/>
          <p:cNvSpPr txBox="1"/>
          <p:nvPr/>
        </p:nvSpPr>
        <p:spPr>
          <a:xfrm>
            <a:off x="822960" y="5532120"/>
            <a:ext cx="4572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Hardware and logicware</a:t>
            </a:r>
            <a:endParaRPr lang="en-US" sz="1600" dirty="0"/>
          </a:p>
        </p:txBody>
      </p:sp>
      <p:sp>
        <p:nvSpPr>
          <p:cNvPr id="18" name="Text 16"/>
          <p:cNvSpPr txBox="1"/>
          <p:nvPr/>
        </p:nvSpPr>
        <p:spPr>
          <a:xfrm>
            <a:off x="6217920" y="1691640"/>
            <a:ext cx="539496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chemeClr val="tx1"/>
                </a:solidFill>
              </a:rPr>
              <a:t>That means board bring-up, BSPs and OS kernel ports, bootloaders, device drivers, protocol stacks for Ethernet, Wi-Fi and storage, Linux and Android work, FPGA and programmable logic, and testing of new silicon.</a:t>
            </a:r>
            <a:endParaRPr lang="en-US" sz="1800" dirty="0"/>
          </a:p>
        </p:txBody>
      </p:sp>
      <p:sp>
        <p:nvSpPr>
          <p:cNvPr id="19" name="Text 17"/>
          <p:cNvSpPr txBox="1"/>
          <p:nvPr/>
        </p:nvSpPr>
        <p:spPr>
          <a:xfrm>
            <a:off x="6217920" y="3566160"/>
            <a:ext cx="5394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Architectures we work on</a:t>
            </a:r>
            <a:endParaRPr lang="en-US" sz="1600" dirty="0"/>
          </a:p>
        </p:txBody>
      </p:sp>
      <p:sp>
        <p:nvSpPr>
          <p:cNvPr id="20" name="Arch ARM"/>
          <p:cNvSpPr/>
          <p:nvPr/>
        </p:nvSpPr>
        <p:spPr>
          <a:xfrm>
            <a:off x="6217920" y="4069080"/>
            <a:ext cx="1645920" cy="640080"/>
          </a:xfrm>
          <a:prstGeom prst="roundRect">
            <a:avLst>
              <a:gd name="adj" fmla="val 17143"/>
            </a:avLst>
          </a:prstGeom>
          <a:solidFill>
            <a:schemeClr val="bg2"/>
          </a:solidFill>
          <a:ln/>
        </p:spPr>
      </p:sp>
      <p:sp>
        <p:nvSpPr>
          <p:cNvPr id="21" name="Text 19"/>
          <p:cNvSpPr txBox="1"/>
          <p:nvPr/>
        </p:nvSpPr>
        <p:spPr>
          <a:xfrm>
            <a:off x="6217920" y="4069080"/>
            <a:ext cx="1645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2"/>
                </a:solidFill>
              </a:rPr>
              <a:t>ARM</a:t>
            </a:r>
            <a:endParaRPr lang="en-US" sz="1600" dirty="0"/>
          </a:p>
        </p:txBody>
      </p:sp>
      <p:sp>
        <p:nvSpPr>
          <p:cNvPr id="22" name="Arch MIPS"/>
          <p:cNvSpPr/>
          <p:nvPr/>
        </p:nvSpPr>
        <p:spPr>
          <a:xfrm>
            <a:off x="8028432" y="4069080"/>
            <a:ext cx="1645920" cy="640080"/>
          </a:xfrm>
          <a:prstGeom prst="roundRect">
            <a:avLst>
              <a:gd name="adj" fmla="val 17143"/>
            </a:avLst>
          </a:prstGeom>
          <a:solidFill>
            <a:schemeClr val="bg2"/>
          </a:solidFill>
          <a:ln/>
        </p:spPr>
      </p:sp>
      <p:sp>
        <p:nvSpPr>
          <p:cNvPr id="23" name="Text 21"/>
          <p:cNvSpPr txBox="1"/>
          <p:nvPr/>
        </p:nvSpPr>
        <p:spPr>
          <a:xfrm>
            <a:off x="8028432" y="4069080"/>
            <a:ext cx="1645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2"/>
                </a:solidFill>
              </a:rPr>
              <a:t>MIPS</a:t>
            </a:r>
            <a:endParaRPr lang="en-US" sz="1600" dirty="0"/>
          </a:p>
        </p:txBody>
      </p:sp>
      <p:sp>
        <p:nvSpPr>
          <p:cNvPr id="24" name="Arch Tensilica"/>
          <p:cNvSpPr/>
          <p:nvPr/>
        </p:nvSpPr>
        <p:spPr>
          <a:xfrm>
            <a:off x="9838944" y="4069080"/>
            <a:ext cx="1645920" cy="640080"/>
          </a:xfrm>
          <a:prstGeom prst="roundRect">
            <a:avLst>
              <a:gd name="adj" fmla="val 17143"/>
            </a:avLst>
          </a:prstGeom>
          <a:solidFill>
            <a:schemeClr val="bg2"/>
          </a:solidFill>
          <a:ln/>
        </p:spPr>
      </p:sp>
      <p:sp>
        <p:nvSpPr>
          <p:cNvPr id="25" name="Text 23"/>
          <p:cNvSpPr txBox="1"/>
          <p:nvPr/>
        </p:nvSpPr>
        <p:spPr>
          <a:xfrm>
            <a:off x="9838944" y="4069080"/>
            <a:ext cx="1645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2"/>
                </a:solidFill>
              </a:rPr>
              <a:t>Tensilica</a:t>
            </a:r>
            <a:endParaRPr lang="en-US" sz="1600" dirty="0"/>
          </a:p>
        </p:txBody>
      </p:sp>
      <p:sp>
        <p:nvSpPr>
          <p:cNvPr id="26" name="Arch Power"/>
          <p:cNvSpPr/>
          <p:nvPr/>
        </p:nvSpPr>
        <p:spPr>
          <a:xfrm>
            <a:off x="6217920" y="4892040"/>
            <a:ext cx="1645920" cy="640080"/>
          </a:xfrm>
          <a:prstGeom prst="roundRect">
            <a:avLst>
              <a:gd name="adj" fmla="val 17143"/>
            </a:avLst>
          </a:prstGeom>
          <a:solidFill>
            <a:schemeClr val="bg2"/>
          </a:solidFill>
          <a:ln/>
        </p:spPr>
      </p:sp>
      <p:sp>
        <p:nvSpPr>
          <p:cNvPr id="27" name="Text 25"/>
          <p:cNvSpPr txBox="1"/>
          <p:nvPr/>
        </p:nvSpPr>
        <p:spPr>
          <a:xfrm>
            <a:off x="6217920" y="4892040"/>
            <a:ext cx="1645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2"/>
                </a:solidFill>
              </a:rPr>
              <a:t>Power</a:t>
            </a:r>
            <a:endParaRPr lang="en-US" sz="1600" dirty="0"/>
          </a:p>
        </p:txBody>
      </p:sp>
      <p:sp>
        <p:nvSpPr>
          <p:cNvPr id="28" name="Arch x86"/>
          <p:cNvSpPr/>
          <p:nvPr/>
        </p:nvSpPr>
        <p:spPr>
          <a:xfrm>
            <a:off x="8028432" y="4892040"/>
            <a:ext cx="1645920" cy="640080"/>
          </a:xfrm>
          <a:prstGeom prst="roundRect">
            <a:avLst>
              <a:gd name="adj" fmla="val 17143"/>
            </a:avLst>
          </a:prstGeom>
          <a:solidFill>
            <a:schemeClr val="bg2"/>
          </a:solidFill>
          <a:ln/>
        </p:spPr>
      </p:sp>
      <p:sp>
        <p:nvSpPr>
          <p:cNvPr id="29" name="Text 27"/>
          <p:cNvSpPr txBox="1"/>
          <p:nvPr/>
        </p:nvSpPr>
        <p:spPr>
          <a:xfrm>
            <a:off x="8028432" y="4892040"/>
            <a:ext cx="1645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2"/>
                </a:solidFill>
              </a:rPr>
              <a:t>x86</a:t>
            </a:r>
            <a:endParaRPr lang="en-US" sz="1600" dirty="0"/>
          </a:p>
        </p:txBody>
      </p:sp>
      <p:sp>
        <p:nvSpPr>
          <p:cNvPr id="30" name="Arch DSP"/>
          <p:cNvSpPr/>
          <p:nvPr/>
        </p:nvSpPr>
        <p:spPr>
          <a:xfrm>
            <a:off x="9838944" y="4892040"/>
            <a:ext cx="1645920" cy="640080"/>
          </a:xfrm>
          <a:prstGeom prst="roundRect">
            <a:avLst>
              <a:gd name="adj" fmla="val 17143"/>
            </a:avLst>
          </a:prstGeom>
          <a:solidFill>
            <a:schemeClr val="bg2"/>
          </a:solidFill>
          <a:ln/>
        </p:spPr>
      </p:sp>
      <p:sp>
        <p:nvSpPr>
          <p:cNvPr id="31" name="Text 29"/>
          <p:cNvSpPr txBox="1"/>
          <p:nvPr/>
        </p:nvSpPr>
        <p:spPr>
          <a:xfrm>
            <a:off x="9838944" y="4892040"/>
            <a:ext cx="1645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2"/>
                </a:solidFill>
              </a:rPr>
              <a:t>DSP</a:t>
            </a: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64240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548640" y="36576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400" b="1" dirty="0">
                <a:solidFill>
                  <a:schemeClr val="tx2"/>
                </a:solidFill>
              </a:rPr>
              <a:t>Embedded: from concept to certified product</a:t>
            </a:r>
            <a:endParaRPr lang="en-US" sz="34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9728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accent5"/>
                </a:solidFill>
              </a:rPr>
              <a:t>How we take a connected product from idea to production.</a:t>
            </a:r>
            <a:endParaRPr lang="en-US" sz="1600" dirty="0"/>
          </a:p>
        </p:txBody>
      </p:sp>
      <p:sp>
        <p:nvSpPr>
          <p:cNvPr id="4" name="Phase Concept and analysis"/>
          <p:cNvSpPr/>
          <p:nvPr/>
        </p:nvSpPr>
        <p:spPr>
          <a:xfrm>
            <a:off x="548640" y="1828800"/>
            <a:ext cx="1691640" cy="2743200"/>
          </a:xfrm>
          <a:prstGeom prst="roundRect">
            <a:avLst>
              <a:gd name="adj" fmla="val 6486"/>
            </a:avLst>
          </a:prstGeom>
          <a:solidFill>
            <a:schemeClr val="bg2"/>
          </a:solidFill>
          <a:ln/>
        </p:spPr>
      </p:sp>
      <p:sp>
        <p:nvSpPr>
          <p:cNvPr id="5" name="Shape 3"/>
          <p:cNvSpPr/>
          <p:nvPr/>
        </p:nvSpPr>
        <p:spPr>
          <a:xfrm>
            <a:off x="731520" y="201168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731520" y="20116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1</a:t>
            </a:r>
            <a:endParaRPr lang="en-US" sz="1800" dirty="0"/>
          </a:p>
        </p:txBody>
      </p:sp>
      <p:sp>
        <p:nvSpPr>
          <p:cNvPr id="7" name="Text 5"/>
          <p:cNvSpPr txBox="1"/>
          <p:nvPr/>
        </p:nvSpPr>
        <p:spPr>
          <a:xfrm>
            <a:off x="731520" y="269748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2"/>
                </a:solidFill>
              </a:rPr>
              <a:t>Concept and analysis</a:t>
            </a:r>
            <a:endParaRPr lang="en-US" sz="1700" dirty="0"/>
          </a:p>
        </p:txBody>
      </p:sp>
      <p:sp>
        <p:nvSpPr>
          <p:cNvPr id="8" name="Text 6"/>
          <p:cNvSpPr txBox="1"/>
          <p:nvPr/>
        </p:nvSpPr>
        <p:spPr>
          <a:xfrm>
            <a:off x="731520" y="3383280"/>
            <a:ext cx="1371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Feasibility, budget, project plan, architecture</a:t>
            </a:r>
            <a:endParaRPr lang="en-US" sz="1400" dirty="0"/>
          </a:p>
        </p:txBody>
      </p:sp>
      <p:sp>
        <p:nvSpPr>
          <p:cNvPr id="9" name="Phase Design"/>
          <p:cNvSpPr/>
          <p:nvPr/>
        </p:nvSpPr>
        <p:spPr>
          <a:xfrm>
            <a:off x="2423160" y="1828800"/>
            <a:ext cx="1691640" cy="2743200"/>
          </a:xfrm>
          <a:prstGeom prst="roundRect">
            <a:avLst>
              <a:gd name="adj" fmla="val 6486"/>
            </a:avLst>
          </a:prstGeom>
          <a:solidFill>
            <a:schemeClr val="bg2"/>
          </a:solidFill>
          <a:ln/>
        </p:spPr>
      </p:sp>
      <p:sp>
        <p:nvSpPr>
          <p:cNvPr id="10" name="Shape 8"/>
          <p:cNvSpPr/>
          <p:nvPr/>
        </p:nvSpPr>
        <p:spPr>
          <a:xfrm>
            <a:off x="2606040" y="201168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11" name="Text 9"/>
          <p:cNvSpPr txBox="1"/>
          <p:nvPr/>
        </p:nvSpPr>
        <p:spPr>
          <a:xfrm>
            <a:off x="2606040" y="20116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2</a:t>
            </a:r>
            <a:endParaRPr lang="en-US" sz="1800" dirty="0"/>
          </a:p>
        </p:txBody>
      </p:sp>
      <p:sp>
        <p:nvSpPr>
          <p:cNvPr id="12" name="Text 10"/>
          <p:cNvSpPr txBox="1"/>
          <p:nvPr/>
        </p:nvSpPr>
        <p:spPr>
          <a:xfrm>
            <a:off x="2606040" y="269748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2"/>
                </a:solidFill>
              </a:rPr>
              <a:t>Design</a:t>
            </a:r>
            <a:endParaRPr lang="en-US" sz="1700" dirty="0"/>
          </a:p>
        </p:txBody>
      </p:sp>
      <p:sp>
        <p:nvSpPr>
          <p:cNvPr id="13" name="Text 11"/>
          <p:cNvSpPr txBox="1"/>
          <p:nvPr/>
        </p:nvSpPr>
        <p:spPr>
          <a:xfrm>
            <a:off x="2606040" y="3383280"/>
            <a:ext cx="1371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Schematics, PCB, FPGA, firmware, BSP, enclosure</a:t>
            </a:r>
            <a:endParaRPr lang="en-US" sz="1400" dirty="0"/>
          </a:p>
        </p:txBody>
      </p:sp>
      <p:sp>
        <p:nvSpPr>
          <p:cNvPr id="14" name="Phase Prototype and test"/>
          <p:cNvSpPr/>
          <p:nvPr/>
        </p:nvSpPr>
        <p:spPr>
          <a:xfrm>
            <a:off x="4297680" y="1828800"/>
            <a:ext cx="1691640" cy="2743200"/>
          </a:xfrm>
          <a:prstGeom prst="roundRect">
            <a:avLst>
              <a:gd name="adj" fmla="val 6486"/>
            </a:avLst>
          </a:prstGeom>
          <a:solidFill>
            <a:schemeClr val="bg2"/>
          </a:solidFill>
          <a:ln/>
        </p:spPr>
      </p:sp>
      <p:sp>
        <p:nvSpPr>
          <p:cNvPr id="15" name="Shape 13"/>
          <p:cNvSpPr/>
          <p:nvPr/>
        </p:nvSpPr>
        <p:spPr>
          <a:xfrm>
            <a:off x="4480560" y="201168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16" name="Text 14"/>
          <p:cNvSpPr txBox="1"/>
          <p:nvPr/>
        </p:nvSpPr>
        <p:spPr>
          <a:xfrm>
            <a:off x="4480560" y="20116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3</a:t>
            </a:r>
            <a:endParaRPr lang="en-US" sz="1800" dirty="0"/>
          </a:p>
        </p:txBody>
      </p:sp>
      <p:sp>
        <p:nvSpPr>
          <p:cNvPr id="17" name="Text 15"/>
          <p:cNvSpPr txBox="1"/>
          <p:nvPr/>
        </p:nvSpPr>
        <p:spPr>
          <a:xfrm>
            <a:off x="4480560" y="269748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2"/>
                </a:solidFill>
              </a:rPr>
              <a:t>Prototype and test</a:t>
            </a:r>
            <a:endParaRPr lang="en-US" sz="1700" dirty="0"/>
          </a:p>
        </p:txBody>
      </p:sp>
      <p:sp>
        <p:nvSpPr>
          <p:cNvPr id="18" name="Text 16"/>
          <p:cNvSpPr txBox="1"/>
          <p:nvPr/>
        </p:nvSpPr>
        <p:spPr>
          <a:xfrm>
            <a:off x="4480560" y="3383280"/>
            <a:ext cx="1371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Sourcing, assembly, bring-up, system tests</a:t>
            </a:r>
            <a:endParaRPr lang="en-US" sz="1400" dirty="0"/>
          </a:p>
        </p:txBody>
      </p:sp>
      <p:sp>
        <p:nvSpPr>
          <p:cNvPr id="19" name="Phase Certify"/>
          <p:cNvSpPr/>
          <p:nvPr/>
        </p:nvSpPr>
        <p:spPr>
          <a:xfrm>
            <a:off x="6172200" y="1828800"/>
            <a:ext cx="1691640" cy="2743200"/>
          </a:xfrm>
          <a:prstGeom prst="roundRect">
            <a:avLst>
              <a:gd name="adj" fmla="val 6486"/>
            </a:avLst>
          </a:prstGeom>
          <a:solidFill>
            <a:schemeClr val="bg2"/>
          </a:solidFill>
          <a:ln/>
        </p:spPr>
      </p:sp>
      <p:sp>
        <p:nvSpPr>
          <p:cNvPr id="20" name="Shape 18"/>
          <p:cNvSpPr/>
          <p:nvPr/>
        </p:nvSpPr>
        <p:spPr>
          <a:xfrm>
            <a:off x="6355080" y="201168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21" name="Text 19"/>
          <p:cNvSpPr txBox="1"/>
          <p:nvPr/>
        </p:nvSpPr>
        <p:spPr>
          <a:xfrm>
            <a:off x="6355080" y="20116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4</a:t>
            </a:r>
            <a:endParaRPr lang="en-US" sz="1800" dirty="0"/>
          </a:p>
        </p:txBody>
      </p:sp>
      <p:sp>
        <p:nvSpPr>
          <p:cNvPr id="22" name="Text 20"/>
          <p:cNvSpPr txBox="1"/>
          <p:nvPr/>
        </p:nvSpPr>
        <p:spPr>
          <a:xfrm>
            <a:off x="6355080" y="269748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2"/>
                </a:solidFill>
              </a:rPr>
              <a:t>Certify</a:t>
            </a:r>
            <a:endParaRPr lang="en-US" sz="1700" dirty="0"/>
          </a:p>
        </p:txBody>
      </p:sp>
      <p:sp>
        <p:nvSpPr>
          <p:cNvPr id="23" name="Text 21"/>
          <p:cNvSpPr txBox="1"/>
          <p:nvPr/>
        </p:nvSpPr>
        <p:spPr>
          <a:xfrm>
            <a:off x="6355080" y="3383280"/>
            <a:ext cx="1371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EMI/EMC pre-compliance, FCC, CE, UL</a:t>
            </a:r>
            <a:endParaRPr lang="en-US" sz="1400" dirty="0"/>
          </a:p>
        </p:txBody>
      </p:sp>
      <p:sp>
        <p:nvSpPr>
          <p:cNvPr id="24" name="Phase Production"/>
          <p:cNvSpPr/>
          <p:nvPr/>
        </p:nvSpPr>
        <p:spPr>
          <a:xfrm>
            <a:off x="8046720" y="1828800"/>
            <a:ext cx="1691640" cy="2743200"/>
          </a:xfrm>
          <a:prstGeom prst="roundRect">
            <a:avLst>
              <a:gd name="adj" fmla="val 6486"/>
            </a:avLst>
          </a:prstGeom>
          <a:solidFill>
            <a:schemeClr val="bg2"/>
          </a:solidFill>
          <a:ln/>
        </p:spPr>
      </p:sp>
      <p:sp>
        <p:nvSpPr>
          <p:cNvPr id="25" name="Shape 23"/>
          <p:cNvSpPr/>
          <p:nvPr/>
        </p:nvSpPr>
        <p:spPr>
          <a:xfrm>
            <a:off x="8229600" y="201168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26" name="Text 24"/>
          <p:cNvSpPr txBox="1"/>
          <p:nvPr/>
        </p:nvSpPr>
        <p:spPr>
          <a:xfrm>
            <a:off x="8229600" y="20116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5</a:t>
            </a:r>
            <a:endParaRPr lang="en-US" sz="1800" dirty="0"/>
          </a:p>
        </p:txBody>
      </p:sp>
      <p:sp>
        <p:nvSpPr>
          <p:cNvPr id="27" name="Text 25"/>
          <p:cNvSpPr txBox="1"/>
          <p:nvPr/>
        </p:nvSpPr>
        <p:spPr>
          <a:xfrm>
            <a:off x="8229600" y="269748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2"/>
                </a:solidFill>
              </a:rPr>
              <a:t>Production</a:t>
            </a:r>
            <a:endParaRPr lang="en-US" sz="1700" dirty="0"/>
          </a:p>
        </p:txBody>
      </p:sp>
      <p:sp>
        <p:nvSpPr>
          <p:cNvPr id="28" name="Text 26"/>
          <p:cNvSpPr txBox="1"/>
          <p:nvPr/>
        </p:nvSpPr>
        <p:spPr>
          <a:xfrm>
            <a:off x="8229600" y="3383280"/>
            <a:ext cx="1371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Handover, manufacturing tests, diagnostics</a:t>
            </a:r>
            <a:endParaRPr lang="en-US" sz="1400" dirty="0"/>
          </a:p>
        </p:txBody>
      </p:sp>
      <p:sp>
        <p:nvSpPr>
          <p:cNvPr id="29" name="Phase Support"/>
          <p:cNvSpPr/>
          <p:nvPr/>
        </p:nvSpPr>
        <p:spPr>
          <a:xfrm>
            <a:off x="9921240" y="1828800"/>
            <a:ext cx="1691640" cy="2743200"/>
          </a:xfrm>
          <a:prstGeom prst="roundRect">
            <a:avLst>
              <a:gd name="adj" fmla="val 6486"/>
            </a:avLst>
          </a:prstGeom>
          <a:solidFill>
            <a:schemeClr val="bg2"/>
          </a:solidFill>
          <a:ln/>
        </p:spPr>
      </p:sp>
      <p:sp>
        <p:nvSpPr>
          <p:cNvPr id="30" name="Shape 28"/>
          <p:cNvSpPr/>
          <p:nvPr/>
        </p:nvSpPr>
        <p:spPr>
          <a:xfrm>
            <a:off x="10104120" y="201168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31" name="Text 29"/>
          <p:cNvSpPr txBox="1"/>
          <p:nvPr/>
        </p:nvSpPr>
        <p:spPr>
          <a:xfrm>
            <a:off x="10104120" y="20116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6</a:t>
            </a:r>
            <a:endParaRPr lang="en-US" sz="1800" dirty="0"/>
          </a:p>
        </p:txBody>
      </p:sp>
      <p:sp>
        <p:nvSpPr>
          <p:cNvPr id="32" name="Text 30"/>
          <p:cNvSpPr txBox="1"/>
          <p:nvPr/>
        </p:nvSpPr>
        <p:spPr>
          <a:xfrm>
            <a:off x="10104120" y="269748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2"/>
                </a:solidFill>
              </a:rPr>
              <a:t>Support</a:t>
            </a:r>
            <a:endParaRPr lang="en-US" sz="1700" dirty="0"/>
          </a:p>
        </p:txBody>
      </p:sp>
      <p:sp>
        <p:nvSpPr>
          <p:cNvPr id="33" name="Text 31"/>
          <p:cNvSpPr txBox="1"/>
          <p:nvPr/>
        </p:nvSpPr>
        <p:spPr>
          <a:xfrm>
            <a:off x="10104120" y="3383280"/>
            <a:ext cx="1371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Post-delivery support and product sustenance</a:t>
            </a:r>
            <a:endParaRPr lang="en-US" sz="1400" dirty="0"/>
          </a:p>
        </p:txBody>
      </p:sp>
      <p:sp>
        <p:nvSpPr>
          <p:cNvPr id="34" name="Lifecycle band"/>
          <p:cNvSpPr/>
          <p:nvPr/>
        </p:nvSpPr>
        <p:spPr>
          <a:xfrm>
            <a:off x="548640" y="4846320"/>
            <a:ext cx="11064240" cy="1188720"/>
          </a:xfrm>
          <a:prstGeom prst="roundRect">
            <a:avLst>
              <a:gd name="adj" fmla="val 9231"/>
            </a:avLst>
          </a:prstGeom>
          <a:solidFill>
            <a:schemeClr val="tx2"/>
          </a:solidFill>
          <a:ln/>
        </p:spPr>
      </p:sp>
      <p:sp>
        <p:nvSpPr>
          <p:cNvPr id="35" name="Text 33"/>
          <p:cNvSpPr txBox="1"/>
          <p:nvPr/>
        </p:nvSpPr>
        <p:spPr>
          <a:xfrm>
            <a:off x="914400" y="4846320"/>
            <a:ext cx="1033272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dirty="0">
                <a:solidFill>
                  <a:schemeClr val="bg1"/>
                </a:solidFill>
              </a:rPr>
              <a:t>Certification is where hardware projects quietly lose months. We plan for it from day one.</a:t>
            </a:r>
            <a:endParaRPr lang="en-US" sz="2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64240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548640" y="36576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400" b="1" dirty="0">
                <a:solidFill>
                  <a:schemeClr val="tx2"/>
                </a:solidFill>
              </a:rPr>
              <a:t>Embedded: edge AI, firmware and vehicles</a:t>
            </a:r>
            <a:endParaRPr lang="en-US" sz="34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9728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accent5"/>
                </a:solidFill>
              </a:rPr>
              <a:t>Nobody asks any more whether a model can run on the device. They ask whether it can be shipped and supported for ten years.</a:t>
            </a:r>
            <a:endParaRPr lang="en-US" sz="1600" dirty="0"/>
          </a:p>
        </p:txBody>
      </p:sp>
      <p:sp>
        <p:nvSpPr>
          <p:cNvPr id="4" name="Embedded 0"/>
          <p:cNvSpPr/>
          <p:nvPr/>
        </p:nvSpPr>
        <p:spPr>
          <a:xfrm>
            <a:off x="548640" y="1691640"/>
            <a:ext cx="3566160" cy="3429000"/>
          </a:xfrm>
          <a:prstGeom prst="roundRect">
            <a:avLst>
              <a:gd name="adj" fmla="val 3200"/>
            </a:avLst>
          </a:prstGeom>
          <a:solidFill>
            <a:schemeClr val="bg2"/>
          </a:solidFill>
          <a:ln/>
        </p:spPr>
      </p:sp>
      <p:sp>
        <p:nvSpPr>
          <p:cNvPr id="5" name="Shape 3"/>
          <p:cNvSpPr/>
          <p:nvPr/>
        </p:nvSpPr>
        <p:spPr>
          <a:xfrm>
            <a:off x="822960" y="1920240"/>
            <a:ext cx="594360" cy="59436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71550" y="2068830"/>
            <a:ext cx="297180" cy="297180"/>
          </a:xfrm>
          <a:prstGeom prst="rect">
            <a:avLst/>
          </a:prstGeom>
        </p:spPr>
      </p:pic>
      <p:sp>
        <p:nvSpPr>
          <p:cNvPr id="7" name="Text 4"/>
          <p:cNvSpPr txBox="1"/>
          <p:nvPr/>
        </p:nvSpPr>
        <p:spPr>
          <a:xfrm>
            <a:off x="822960" y="269748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900" b="1" dirty="0">
                <a:solidFill>
                  <a:schemeClr val="tx2"/>
                </a:solidFill>
              </a:rPr>
              <a:t>Edge and physical AI</a:t>
            </a:r>
            <a:endParaRPr lang="en-US" sz="1900" dirty="0"/>
          </a:p>
        </p:txBody>
      </p:sp>
      <p:sp>
        <p:nvSpPr>
          <p:cNvPr id="8" name="Text 5"/>
          <p:cNvSpPr txBox="1"/>
          <p:nvPr/>
        </p:nvSpPr>
        <p:spPr>
          <a:xfrm>
            <a:off x="822960" y="3154680"/>
            <a:ext cx="301752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Inference on microcontrollers with built-in NPUs, model quantising and packaging, and sense-decide-act loops inside a few milliseconds. We also debug devices already in the field.</a:t>
            </a:r>
            <a:endParaRPr lang="en-US" sz="1400" dirty="0"/>
          </a:p>
        </p:txBody>
      </p:sp>
      <p:sp>
        <p:nvSpPr>
          <p:cNvPr id="9" name="Embedded 1"/>
          <p:cNvSpPr/>
          <p:nvPr/>
        </p:nvSpPr>
        <p:spPr>
          <a:xfrm>
            <a:off x="4297680" y="1691640"/>
            <a:ext cx="3566160" cy="3429000"/>
          </a:xfrm>
          <a:prstGeom prst="roundRect">
            <a:avLst>
              <a:gd name="adj" fmla="val 3200"/>
            </a:avLst>
          </a:prstGeom>
          <a:solidFill>
            <a:schemeClr val="bg2"/>
          </a:solidFill>
          <a:ln/>
        </p:spPr>
      </p:sp>
      <p:sp>
        <p:nvSpPr>
          <p:cNvPr id="10" name="Shape 7"/>
          <p:cNvSpPr/>
          <p:nvPr/>
        </p:nvSpPr>
        <p:spPr>
          <a:xfrm>
            <a:off x="4572000" y="1920240"/>
            <a:ext cx="594360" cy="59436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1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0590" y="2068830"/>
            <a:ext cx="297180" cy="297180"/>
          </a:xfrm>
          <a:prstGeom prst="rect">
            <a:avLst/>
          </a:prstGeom>
        </p:spPr>
      </p:pic>
      <p:sp>
        <p:nvSpPr>
          <p:cNvPr id="12" name="Text 8"/>
          <p:cNvSpPr txBox="1"/>
          <p:nvPr/>
        </p:nvSpPr>
        <p:spPr>
          <a:xfrm>
            <a:off x="4572000" y="269748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900" b="1" dirty="0">
                <a:solidFill>
                  <a:schemeClr val="tx2"/>
                </a:solidFill>
              </a:rPr>
              <a:t>A modern firmware workflow</a:t>
            </a:r>
            <a:endParaRPr lang="en-US" sz="1900" dirty="0"/>
          </a:p>
        </p:txBody>
      </p:sp>
      <p:sp>
        <p:nvSpPr>
          <p:cNvPr id="13" name="Text 9"/>
          <p:cNvSpPr txBox="1"/>
          <p:nvPr/>
        </p:nvSpPr>
        <p:spPr>
          <a:xfrm>
            <a:off x="4572000" y="3154680"/>
            <a:ext cx="301752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Zephyr RTOS bring-up and board support, RISC-V firmware including FPGA targets, CMake and CI/CD builds in containers, and hardware-in-the-loop tests so a release never depends on one laptop.</a:t>
            </a:r>
            <a:endParaRPr lang="en-US" sz="1400" dirty="0"/>
          </a:p>
        </p:txBody>
      </p:sp>
      <p:sp>
        <p:nvSpPr>
          <p:cNvPr id="14" name="Embedded 2"/>
          <p:cNvSpPr/>
          <p:nvPr/>
        </p:nvSpPr>
        <p:spPr>
          <a:xfrm>
            <a:off x="8046720" y="1691640"/>
            <a:ext cx="3566160" cy="3429000"/>
          </a:xfrm>
          <a:prstGeom prst="roundRect">
            <a:avLst>
              <a:gd name="adj" fmla="val 3200"/>
            </a:avLst>
          </a:prstGeom>
          <a:solidFill>
            <a:schemeClr val="bg2"/>
          </a:solidFill>
          <a:ln/>
        </p:spPr>
      </p:sp>
      <p:sp>
        <p:nvSpPr>
          <p:cNvPr id="15" name="Shape 11"/>
          <p:cNvSpPr/>
          <p:nvPr/>
        </p:nvSpPr>
        <p:spPr>
          <a:xfrm>
            <a:off x="8321040" y="1920240"/>
            <a:ext cx="594360" cy="59436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6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9630" y="2068830"/>
            <a:ext cx="297180" cy="297180"/>
          </a:xfrm>
          <a:prstGeom prst="rect">
            <a:avLst/>
          </a:prstGeom>
        </p:spPr>
      </p:pic>
      <p:sp>
        <p:nvSpPr>
          <p:cNvPr id="17" name="Text 12"/>
          <p:cNvSpPr txBox="1"/>
          <p:nvPr/>
        </p:nvSpPr>
        <p:spPr>
          <a:xfrm>
            <a:off x="8321040" y="269748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900" b="1" dirty="0">
                <a:solidFill>
                  <a:schemeClr val="tx2"/>
                </a:solidFill>
              </a:rPr>
              <a:t>Software-defined vehicles</a:t>
            </a:r>
            <a:endParaRPr lang="en-US" sz="1900" dirty="0"/>
          </a:p>
        </p:txBody>
      </p:sp>
      <p:sp>
        <p:nvSpPr>
          <p:cNvPr id="18" name="Text 13"/>
          <p:cNvSpPr txBox="1"/>
          <p:nvPr/>
        </p:nvSpPr>
        <p:spPr>
          <a:xfrm>
            <a:off x="8321040" y="3154680"/>
            <a:ext cx="301752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Virtual ECU environments let teams test software, peripherals, interrupts and timing before the hardware exists, as cars move to zonal and central compute.</a:t>
            </a:r>
            <a:endParaRPr lang="en-US" sz="1400" dirty="0"/>
          </a:p>
        </p:txBody>
      </p:sp>
      <p:sp>
        <p:nvSpPr>
          <p:cNvPr id="19" name="Why now"/>
          <p:cNvSpPr/>
          <p:nvPr/>
        </p:nvSpPr>
        <p:spPr>
          <a:xfrm>
            <a:off x="548640" y="5349240"/>
            <a:ext cx="11064240" cy="914400"/>
          </a:xfrm>
          <a:prstGeom prst="roundRect">
            <a:avLst>
              <a:gd name="adj" fmla="val 12000"/>
            </a:avLst>
          </a:prstGeom>
          <a:solidFill>
            <a:schemeClr val="tx2"/>
          </a:solidFill>
          <a:ln/>
        </p:spPr>
      </p:sp>
      <p:sp>
        <p:nvSpPr>
          <p:cNvPr id="20" name="Text 15"/>
          <p:cNvSpPr txBox="1"/>
          <p:nvPr/>
        </p:nvSpPr>
        <p:spPr>
          <a:xfrm>
            <a:off x="822960" y="5349240"/>
            <a:ext cx="105156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Why now: TI is putting an NPU across its whole MCU line, and Zephyr was in almost every hall at Embedded World 2026. Edge AI has moved from slides to shipping products.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64240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548640" y="36576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400" b="1" dirty="0">
                <a:solidFill>
                  <a:schemeClr val="tx2"/>
                </a:solidFill>
              </a:rPr>
              <a:t>IoT: devices we've taken into production</a:t>
            </a:r>
            <a:endParaRPr lang="en-US" sz="34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9728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accent5"/>
                </a:solidFill>
              </a:rPr>
              <a:t>From smart switches to trackers, these are products that shipped in volume.</a:t>
            </a:r>
            <a:endParaRPr lang="en-US" sz="1600" dirty="0"/>
          </a:p>
        </p:txBody>
      </p:sp>
      <p:sp>
        <p:nvSpPr>
          <p:cNvPr id="4" name="Photo card"/>
          <p:cNvSpPr/>
          <p:nvPr/>
        </p:nvSpPr>
        <p:spPr>
          <a:xfrm>
            <a:off x="548640" y="1691640"/>
            <a:ext cx="6766560" cy="3429000"/>
          </a:xfrm>
          <a:prstGeom prst="roundRect">
            <a:avLst>
              <a:gd name="adj" fmla="val 3200"/>
            </a:avLst>
          </a:prstGeom>
          <a:solidFill>
            <a:schemeClr val="bg1"/>
          </a:solidFill>
          <a:ln w="12700">
            <a:solidFill>
              <a:srgbClr val="D5DEDF"/>
            </a:solidFill>
            <a:prstDash val="solid"/>
          </a:ln>
        </p:spPr>
      </p:sp>
      <p:pic>
        <p:nvPicPr>
          <p:cNvPr id="5" name="Image 0" descr="Twelve IoT products we have built, including smart switches, cameras, trackers and sensors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1828800"/>
            <a:ext cx="6492240" cy="3210801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548640" y="5349240"/>
            <a:ext cx="67665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tx2"/>
                </a:solidFill>
              </a:rPr>
              <a:t>We also cover the OS and drivers, the companion app, cloud, production testing and design for manufacturing.</a:t>
            </a:r>
            <a:endParaRPr lang="en-US" sz="1500" dirty="0"/>
          </a:p>
        </p:txBody>
      </p:sp>
      <p:sp>
        <p:nvSpPr>
          <p:cNvPr id="7" name="Cat Smart home"/>
          <p:cNvSpPr/>
          <p:nvPr/>
        </p:nvSpPr>
        <p:spPr>
          <a:xfrm>
            <a:off x="7589520" y="1691640"/>
            <a:ext cx="4023360" cy="1005840"/>
          </a:xfrm>
          <a:prstGeom prst="roundRect">
            <a:avLst>
              <a:gd name="adj" fmla="val 10909"/>
            </a:avLst>
          </a:prstGeom>
          <a:solidFill>
            <a:schemeClr val="bg2"/>
          </a:solidFill>
          <a:ln/>
        </p:spPr>
      </p:sp>
      <p:sp>
        <p:nvSpPr>
          <p:cNvPr id="8" name="Text 5"/>
          <p:cNvSpPr txBox="1"/>
          <p:nvPr/>
        </p:nvSpPr>
        <p:spPr>
          <a:xfrm>
            <a:off x="7818120" y="1801368"/>
            <a:ext cx="3566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Smart home</a:t>
            </a:r>
            <a:endParaRPr lang="en-US" sz="1600" dirty="0"/>
          </a:p>
        </p:txBody>
      </p:sp>
      <p:sp>
        <p:nvSpPr>
          <p:cNvPr id="9" name="Text 6"/>
          <p:cNvSpPr txBox="1"/>
          <p:nvPr/>
        </p:nvSpPr>
        <p:spPr>
          <a:xfrm>
            <a:off x="7818120" y="2121408"/>
            <a:ext cx="3566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Switch boards, retrofit switches, bulbs, sensors, doorbells.</a:t>
            </a:r>
            <a:endParaRPr lang="en-US" sz="1400" dirty="0"/>
          </a:p>
        </p:txBody>
      </p:sp>
      <p:sp>
        <p:nvSpPr>
          <p:cNvPr id="10" name="Cat Cameras"/>
          <p:cNvSpPr/>
          <p:nvPr/>
        </p:nvSpPr>
        <p:spPr>
          <a:xfrm>
            <a:off x="7589520" y="2834640"/>
            <a:ext cx="4023360" cy="1005840"/>
          </a:xfrm>
          <a:prstGeom prst="roundRect">
            <a:avLst>
              <a:gd name="adj" fmla="val 10909"/>
            </a:avLst>
          </a:prstGeom>
          <a:solidFill>
            <a:schemeClr val="bg2"/>
          </a:solidFill>
          <a:ln/>
        </p:spPr>
      </p:sp>
      <p:sp>
        <p:nvSpPr>
          <p:cNvPr id="11" name="Text 8"/>
          <p:cNvSpPr txBox="1"/>
          <p:nvPr/>
        </p:nvSpPr>
        <p:spPr>
          <a:xfrm>
            <a:off x="7818120" y="2944368"/>
            <a:ext cx="3566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Cameras</a:t>
            </a:r>
            <a:endParaRPr lang="en-US" sz="1600" dirty="0"/>
          </a:p>
        </p:txBody>
      </p:sp>
      <p:sp>
        <p:nvSpPr>
          <p:cNvPr id="12" name="Text 9"/>
          <p:cNvSpPr txBox="1"/>
          <p:nvPr/>
        </p:nvSpPr>
        <p:spPr>
          <a:xfrm>
            <a:off x="7818120" y="3264408"/>
            <a:ext cx="3566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IP, wireless and LTE.</a:t>
            </a:r>
            <a:endParaRPr lang="en-US" sz="1400" dirty="0"/>
          </a:p>
        </p:txBody>
      </p:sp>
      <p:sp>
        <p:nvSpPr>
          <p:cNvPr id="13" name="Cat Industrial"/>
          <p:cNvSpPr/>
          <p:nvPr/>
        </p:nvSpPr>
        <p:spPr>
          <a:xfrm>
            <a:off x="7589520" y="3977640"/>
            <a:ext cx="4023360" cy="1005840"/>
          </a:xfrm>
          <a:prstGeom prst="roundRect">
            <a:avLst>
              <a:gd name="adj" fmla="val 10909"/>
            </a:avLst>
          </a:prstGeom>
          <a:solidFill>
            <a:schemeClr val="bg2"/>
          </a:solidFill>
          <a:ln/>
        </p:spPr>
      </p:sp>
      <p:sp>
        <p:nvSpPr>
          <p:cNvPr id="14" name="Text 11"/>
          <p:cNvSpPr txBox="1"/>
          <p:nvPr/>
        </p:nvSpPr>
        <p:spPr>
          <a:xfrm>
            <a:off x="7818120" y="4087368"/>
            <a:ext cx="3566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Industrial</a:t>
            </a:r>
            <a:endParaRPr lang="en-US" sz="1600" dirty="0"/>
          </a:p>
        </p:txBody>
      </p:sp>
      <p:sp>
        <p:nvSpPr>
          <p:cNvPr id="15" name="Text 12"/>
          <p:cNvSpPr txBox="1"/>
          <p:nvPr/>
        </p:nvSpPr>
        <p:spPr>
          <a:xfrm>
            <a:off x="7818120" y="4407408"/>
            <a:ext cx="3566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Asset and vehicle trackers, access points, IP backhaul.</a:t>
            </a:r>
            <a:endParaRPr lang="en-US" sz="1400" dirty="0"/>
          </a:p>
        </p:txBody>
      </p:sp>
      <p:sp>
        <p:nvSpPr>
          <p:cNvPr id="16" name="Cat Wearables and auto"/>
          <p:cNvSpPr/>
          <p:nvPr/>
        </p:nvSpPr>
        <p:spPr>
          <a:xfrm>
            <a:off x="7589520" y="5120640"/>
            <a:ext cx="4023360" cy="1005840"/>
          </a:xfrm>
          <a:prstGeom prst="roundRect">
            <a:avLst>
              <a:gd name="adj" fmla="val 10909"/>
            </a:avLst>
          </a:prstGeom>
          <a:solidFill>
            <a:schemeClr val="bg2"/>
          </a:solidFill>
          <a:ln/>
        </p:spPr>
      </p:sp>
      <p:sp>
        <p:nvSpPr>
          <p:cNvPr id="17" name="Text 14"/>
          <p:cNvSpPr txBox="1"/>
          <p:nvPr/>
        </p:nvSpPr>
        <p:spPr>
          <a:xfrm>
            <a:off x="7818120" y="5230368"/>
            <a:ext cx="3566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Wearables and auto</a:t>
            </a:r>
            <a:endParaRPr lang="en-US" sz="1600" dirty="0"/>
          </a:p>
        </p:txBody>
      </p:sp>
      <p:sp>
        <p:nvSpPr>
          <p:cNvPr id="18" name="Text 15"/>
          <p:cNvSpPr txBox="1"/>
          <p:nvPr/>
        </p:nvSpPr>
        <p:spPr>
          <a:xfrm>
            <a:off x="7818120" y="5550408"/>
            <a:ext cx="3566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Watch, tracker, belt, glove.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64240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548640" y="36576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400" b="1" dirty="0">
                <a:solidFill>
                  <a:schemeClr val="tx2"/>
                </a:solidFill>
              </a:rPr>
              <a:t>IoT: what's changing</a:t>
            </a:r>
            <a:endParaRPr lang="en-US" sz="34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9728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accent5"/>
                </a:solidFill>
              </a:rPr>
              <a:t>Four shifts that decide which connected products win over the next few years.</a:t>
            </a:r>
            <a:endParaRPr lang="en-US" sz="1600" dirty="0"/>
          </a:p>
        </p:txBody>
      </p:sp>
      <p:sp>
        <p:nvSpPr>
          <p:cNvPr id="4" name="Shift 0"/>
          <p:cNvSpPr/>
          <p:nvPr/>
        </p:nvSpPr>
        <p:spPr>
          <a:xfrm>
            <a:off x="548640" y="1691640"/>
            <a:ext cx="5440680" cy="2103120"/>
          </a:xfrm>
          <a:prstGeom prst="roundRect">
            <a:avLst>
              <a:gd name="adj" fmla="val 5217"/>
            </a:avLst>
          </a:prstGeom>
          <a:solidFill>
            <a:schemeClr val="bg2"/>
          </a:solidFill>
          <a:ln/>
        </p:spPr>
      </p:sp>
      <p:sp>
        <p:nvSpPr>
          <p:cNvPr id="5" name="Shape 3"/>
          <p:cNvSpPr/>
          <p:nvPr/>
        </p:nvSpPr>
        <p:spPr>
          <a:xfrm>
            <a:off x="777240" y="1920240"/>
            <a:ext cx="548640" cy="54864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777240" y="192024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1</a:t>
            </a:r>
            <a:endParaRPr lang="en-US" sz="2000" dirty="0"/>
          </a:p>
        </p:txBody>
      </p:sp>
      <p:sp>
        <p:nvSpPr>
          <p:cNvPr id="7" name="Text 5"/>
          <p:cNvSpPr txBox="1"/>
          <p:nvPr/>
        </p:nvSpPr>
        <p:spPr>
          <a:xfrm>
            <a:off x="1554480" y="1920240"/>
            <a:ext cx="42062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More of the thinking happens on the device</a:t>
            </a:r>
            <a:endParaRPr lang="en-US" sz="1800" dirty="0"/>
          </a:p>
        </p:txBody>
      </p:sp>
      <p:sp>
        <p:nvSpPr>
          <p:cNvPr id="8" name="Text 6"/>
          <p:cNvSpPr txBox="1"/>
          <p:nvPr/>
        </p:nvSpPr>
        <p:spPr>
          <a:xfrm>
            <a:off x="1554480" y="2560320"/>
            <a:ext cx="42062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Sensors, cameras and trackers analyse data locally, so less goes to the cloud and responses are quicker.</a:t>
            </a:r>
            <a:endParaRPr lang="en-US" sz="1400" dirty="0"/>
          </a:p>
        </p:txBody>
      </p:sp>
      <p:sp>
        <p:nvSpPr>
          <p:cNvPr id="9" name="Shift 1"/>
          <p:cNvSpPr/>
          <p:nvPr/>
        </p:nvSpPr>
        <p:spPr>
          <a:xfrm>
            <a:off x="6172200" y="1691640"/>
            <a:ext cx="5440680" cy="2103120"/>
          </a:xfrm>
          <a:prstGeom prst="roundRect">
            <a:avLst>
              <a:gd name="adj" fmla="val 5217"/>
            </a:avLst>
          </a:prstGeom>
          <a:solidFill>
            <a:schemeClr val="bg2"/>
          </a:solidFill>
          <a:ln/>
        </p:spPr>
      </p:sp>
      <p:sp>
        <p:nvSpPr>
          <p:cNvPr id="10" name="Shape 8"/>
          <p:cNvSpPr/>
          <p:nvPr/>
        </p:nvSpPr>
        <p:spPr>
          <a:xfrm>
            <a:off x="6400800" y="1920240"/>
            <a:ext cx="548640" cy="54864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11" name="Text 9"/>
          <p:cNvSpPr txBox="1"/>
          <p:nvPr/>
        </p:nvSpPr>
        <p:spPr>
          <a:xfrm>
            <a:off x="6400800" y="192024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2</a:t>
            </a:r>
            <a:endParaRPr lang="en-US" sz="2000" dirty="0"/>
          </a:p>
        </p:txBody>
      </p:sp>
      <p:sp>
        <p:nvSpPr>
          <p:cNvPr id="12" name="Text 10"/>
          <p:cNvSpPr txBox="1"/>
          <p:nvPr/>
        </p:nvSpPr>
        <p:spPr>
          <a:xfrm>
            <a:off x="7178040" y="1920240"/>
            <a:ext cx="42062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Some devices run without batteries</a:t>
            </a:r>
            <a:endParaRPr lang="en-US" sz="1800" dirty="0"/>
          </a:p>
        </p:txBody>
      </p:sp>
      <p:sp>
        <p:nvSpPr>
          <p:cNvPr id="13" name="Text 11"/>
          <p:cNvSpPr txBox="1"/>
          <p:nvPr/>
        </p:nvSpPr>
        <p:spPr>
          <a:xfrm>
            <a:off x="7178040" y="2560320"/>
            <a:ext cx="42062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Energy harvesting plus on-device inference suits places where changing batteries isn't practical.</a:t>
            </a:r>
            <a:endParaRPr lang="en-US" sz="1400" dirty="0"/>
          </a:p>
        </p:txBody>
      </p:sp>
      <p:sp>
        <p:nvSpPr>
          <p:cNvPr id="14" name="Shift 2"/>
          <p:cNvSpPr/>
          <p:nvPr/>
        </p:nvSpPr>
        <p:spPr>
          <a:xfrm>
            <a:off x="548640" y="3977640"/>
            <a:ext cx="5440680" cy="2103120"/>
          </a:xfrm>
          <a:prstGeom prst="roundRect">
            <a:avLst>
              <a:gd name="adj" fmla="val 5217"/>
            </a:avLst>
          </a:prstGeom>
          <a:solidFill>
            <a:schemeClr val="bg2"/>
          </a:solidFill>
          <a:ln/>
        </p:spPr>
      </p:sp>
      <p:sp>
        <p:nvSpPr>
          <p:cNvPr id="15" name="Shape 13"/>
          <p:cNvSpPr/>
          <p:nvPr/>
        </p:nvSpPr>
        <p:spPr>
          <a:xfrm>
            <a:off x="777240" y="4206240"/>
            <a:ext cx="548640" cy="54864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16" name="Text 14"/>
          <p:cNvSpPr txBox="1"/>
          <p:nvPr/>
        </p:nvSpPr>
        <p:spPr>
          <a:xfrm>
            <a:off x="777240" y="420624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3</a:t>
            </a:r>
            <a:endParaRPr lang="en-US" sz="2000" dirty="0"/>
          </a:p>
        </p:txBody>
      </p:sp>
      <p:sp>
        <p:nvSpPr>
          <p:cNvPr id="17" name="Text 15"/>
          <p:cNvSpPr txBox="1"/>
          <p:nvPr/>
        </p:nvSpPr>
        <p:spPr>
          <a:xfrm>
            <a:off x="1554480" y="4206240"/>
            <a:ext cx="42062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More ways to connect</a:t>
            </a:r>
            <a:endParaRPr lang="en-US" sz="1800" dirty="0"/>
          </a:p>
        </p:txBody>
      </p:sp>
      <p:sp>
        <p:nvSpPr>
          <p:cNvPr id="18" name="Text 16"/>
          <p:cNvSpPr txBox="1"/>
          <p:nvPr/>
        </p:nvSpPr>
        <p:spPr>
          <a:xfrm>
            <a:off x="1554480" y="4846320"/>
            <a:ext cx="42062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Matter over Thread is making smart homes interoperable, 5G RedCap and satellite NB-NTN stretch cellular reach, and Wi-Fi HaLow is forecast to grow from 19M to 124M devices a year by 2030 (ABI Research).</a:t>
            </a:r>
            <a:endParaRPr lang="en-US" sz="1400" dirty="0"/>
          </a:p>
        </p:txBody>
      </p:sp>
      <p:sp>
        <p:nvSpPr>
          <p:cNvPr id="19" name="Shift 3"/>
          <p:cNvSpPr/>
          <p:nvPr/>
        </p:nvSpPr>
        <p:spPr>
          <a:xfrm>
            <a:off x="6172200" y="3977640"/>
            <a:ext cx="5440680" cy="2103120"/>
          </a:xfrm>
          <a:prstGeom prst="roundRect">
            <a:avLst>
              <a:gd name="adj" fmla="val 5217"/>
            </a:avLst>
          </a:prstGeom>
          <a:solidFill>
            <a:schemeClr val="bg2"/>
          </a:solidFill>
          <a:ln/>
        </p:spPr>
      </p:sp>
      <p:sp>
        <p:nvSpPr>
          <p:cNvPr id="20" name="Shape 18"/>
          <p:cNvSpPr/>
          <p:nvPr/>
        </p:nvSpPr>
        <p:spPr>
          <a:xfrm>
            <a:off x="6400800" y="4206240"/>
            <a:ext cx="548640" cy="54864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21" name="Text 19"/>
          <p:cNvSpPr txBox="1"/>
          <p:nvPr/>
        </p:nvSpPr>
        <p:spPr>
          <a:xfrm>
            <a:off x="6400800" y="420624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4</a:t>
            </a:r>
            <a:endParaRPr lang="en-US" sz="2000" dirty="0"/>
          </a:p>
        </p:txBody>
      </p:sp>
      <p:sp>
        <p:nvSpPr>
          <p:cNvPr id="22" name="Text 20"/>
          <p:cNvSpPr txBox="1"/>
          <p:nvPr/>
        </p:nvSpPr>
        <p:spPr>
          <a:xfrm>
            <a:off x="7178040" y="4206240"/>
            <a:ext cx="42062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2G and 3G shutdowns force a redesign</a:t>
            </a:r>
            <a:endParaRPr lang="en-US" sz="1800" dirty="0"/>
          </a:p>
        </p:txBody>
      </p:sp>
      <p:sp>
        <p:nvSpPr>
          <p:cNvPr id="23" name="Text 21"/>
          <p:cNvSpPr txBox="1"/>
          <p:nvPr/>
        </p:nvSpPr>
        <p:spPr>
          <a:xfrm>
            <a:off x="7178040" y="4846320"/>
            <a:ext cx="42062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LTE-M and NB-IoT are the default replacements, and their radios differ, so fleets in the field need new hardware.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64240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548640" y="36576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400" b="1" dirty="0">
                <a:solidFill>
                  <a:schemeClr val="tx2"/>
                </a:solidFill>
              </a:rPr>
              <a:t>Services buyers are asking for right now</a:t>
            </a:r>
            <a:endParaRPr lang="en-US" sz="34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9728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accent5"/>
                </a:solidFill>
              </a:rPr>
              <a:t>What we see the most buying activity around in each of our four areas.</a:t>
            </a:r>
            <a:endParaRPr lang="en-US" sz="1600" dirty="0"/>
          </a:p>
        </p:txBody>
      </p:sp>
      <p:sp>
        <p:nvSpPr>
          <p:cNvPr id="4" name="Head Silicon"/>
          <p:cNvSpPr/>
          <p:nvPr/>
        </p:nvSpPr>
        <p:spPr>
          <a:xfrm>
            <a:off x="548640" y="1691640"/>
            <a:ext cx="2651760" cy="868680"/>
          </a:xfrm>
          <a:prstGeom prst="roundRect">
            <a:avLst>
              <a:gd name="adj" fmla="val 12632"/>
            </a:avLst>
          </a:prstGeom>
          <a:solidFill>
            <a:schemeClr val="tx2"/>
          </a:solidFill>
          <a:ln/>
        </p:spPr>
      </p:sp>
      <p:sp>
        <p:nvSpPr>
          <p:cNvPr id="5" name="Shape 3"/>
          <p:cNvSpPr/>
          <p:nvPr/>
        </p:nvSpPr>
        <p:spPr>
          <a:xfrm>
            <a:off x="731520" y="1847088"/>
            <a:ext cx="548640" cy="54864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8680" y="1984248"/>
            <a:ext cx="274320" cy="274320"/>
          </a:xfrm>
          <a:prstGeom prst="rect">
            <a:avLst/>
          </a:prstGeom>
        </p:spPr>
      </p:pic>
      <p:sp>
        <p:nvSpPr>
          <p:cNvPr id="7" name="Text 4"/>
          <p:cNvSpPr txBox="1"/>
          <p:nvPr/>
        </p:nvSpPr>
        <p:spPr>
          <a:xfrm>
            <a:off x="1463040" y="1691640"/>
            <a:ext cx="16459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Silicon</a:t>
            </a:r>
            <a:endParaRPr lang="en-US" sz="2000" dirty="0"/>
          </a:p>
        </p:txBody>
      </p:sp>
      <p:sp>
        <p:nvSpPr>
          <p:cNvPr id="8" name="Body Silicon"/>
          <p:cNvSpPr/>
          <p:nvPr/>
        </p:nvSpPr>
        <p:spPr>
          <a:xfrm>
            <a:off x="548640" y="2697480"/>
            <a:ext cx="2651760" cy="274320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9" name="Text 6"/>
          <p:cNvSpPr txBox="1"/>
          <p:nvPr/>
        </p:nvSpPr>
        <p:spPr>
          <a:xfrm>
            <a:off x="777240" y="2880360"/>
            <a:ext cx="224028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Chiplet and 2.5D/3D package co-design</a:t>
            </a:r>
            <a:endParaRPr lang="en-US" sz="150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RISC-V and AI accelerator SoCs</a:t>
            </a:r>
            <a:endParaRPr lang="en-US" sz="150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AI-assisted verification and DFT</a:t>
            </a:r>
            <a:endParaRPr lang="en-US" sz="1500" dirty="0"/>
          </a:p>
        </p:txBody>
      </p:sp>
      <p:sp>
        <p:nvSpPr>
          <p:cNvPr id="10" name="Head Hardware"/>
          <p:cNvSpPr/>
          <p:nvPr/>
        </p:nvSpPr>
        <p:spPr>
          <a:xfrm>
            <a:off x="3355848" y="1691640"/>
            <a:ext cx="2651760" cy="868680"/>
          </a:xfrm>
          <a:prstGeom prst="roundRect">
            <a:avLst>
              <a:gd name="adj" fmla="val 12632"/>
            </a:avLst>
          </a:prstGeom>
          <a:solidFill>
            <a:schemeClr val="tx2"/>
          </a:solidFill>
          <a:ln/>
        </p:spPr>
      </p:sp>
      <p:sp>
        <p:nvSpPr>
          <p:cNvPr id="11" name="Shape 8"/>
          <p:cNvSpPr/>
          <p:nvPr/>
        </p:nvSpPr>
        <p:spPr>
          <a:xfrm>
            <a:off x="3538728" y="1847088"/>
            <a:ext cx="548640" cy="54864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2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5888" y="1984248"/>
            <a:ext cx="274320" cy="274320"/>
          </a:xfrm>
          <a:prstGeom prst="rect">
            <a:avLst/>
          </a:prstGeom>
        </p:spPr>
      </p:pic>
      <p:sp>
        <p:nvSpPr>
          <p:cNvPr id="13" name="Text 9"/>
          <p:cNvSpPr txBox="1"/>
          <p:nvPr/>
        </p:nvSpPr>
        <p:spPr>
          <a:xfrm>
            <a:off x="4270248" y="1691640"/>
            <a:ext cx="16459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Hardware</a:t>
            </a:r>
            <a:endParaRPr lang="en-US" sz="2000" dirty="0"/>
          </a:p>
        </p:txBody>
      </p:sp>
      <p:sp>
        <p:nvSpPr>
          <p:cNvPr id="14" name="Body Hardware"/>
          <p:cNvSpPr/>
          <p:nvPr/>
        </p:nvSpPr>
        <p:spPr>
          <a:xfrm>
            <a:off x="3355848" y="2697480"/>
            <a:ext cx="2651760" cy="274320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15" name="Text 11"/>
          <p:cNvSpPr txBox="1"/>
          <p:nvPr/>
        </p:nvSpPr>
        <p:spPr>
          <a:xfrm>
            <a:off x="3584448" y="2880360"/>
            <a:ext cx="224028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AI-server boards at PCIe 6.0, DDR5 and 112G+</a:t>
            </a:r>
            <a:endParaRPr lang="en-US" sz="150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Power and liquid-cooling-aware design</a:t>
            </a:r>
            <a:endParaRPr lang="en-US" sz="150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Board bring-up for new silicon</a:t>
            </a:r>
            <a:endParaRPr lang="en-US" sz="1500" dirty="0"/>
          </a:p>
        </p:txBody>
      </p:sp>
      <p:sp>
        <p:nvSpPr>
          <p:cNvPr id="16" name="Head Embedded"/>
          <p:cNvSpPr/>
          <p:nvPr/>
        </p:nvSpPr>
        <p:spPr>
          <a:xfrm>
            <a:off x="6163056" y="1691640"/>
            <a:ext cx="2651760" cy="868680"/>
          </a:xfrm>
          <a:prstGeom prst="roundRect">
            <a:avLst>
              <a:gd name="adj" fmla="val 12632"/>
            </a:avLst>
          </a:prstGeom>
          <a:solidFill>
            <a:schemeClr val="tx2"/>
          </a:solidFill>
          <a:ln/>
        </p:spPr>
      </p:sp>
      <p:sp>
        <p:nvSpPr>
          <p:cNvPr id="17" name="Shape 13"/>
          <p:cNvSpPr/>
          <p:nvPr/>
        </p:nvSpPr>
        <p:spPr>
          <a:xfrm>
            <a:off x="6345936" y="1847088"/>
            <a:ext cx="548640" cy="54864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8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3096" y="1984248"/>
            <a:ext cx="274320" cy="274320"/>
          </a:xfrm>
          <a:prstGeom prst="rect">
            <a:avLst/>
          </a:prstGeom>
        </p:spPr>
      </p:pic>
      <p:sp>
        <p:nvSpPr>
          <p:cNvPr id="19" name="Text 14"/>
          <p:cNvSpPr txBox="1"/>
          <p:nvPr/>
        </p:nvSpPr>
        <p:spPr>
          <a:xfrm>
            <a:off x="7077456" y="1691640"/>
            <a:ext cx="16459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Embedded</a:t>
            </a:r>
            <a:endParaRPr lang="en-US" sz="2000" dirty="0"/>
          </a:p>
        </p:txBody>
      </p:sp>
      <p:sp>
        <p:nvSpPr>
          <p:cNvPr id="20" name="Body Embedded"/>
          <p:cNvSpPr/>
          <p:nvPr/>
        </p:nvSpPr>
        <p:spPr>
          <a:xfrm>
            <a:off x="6163056" y="2697480"/>
            <a:ext cx="2651760" cy="274320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21" name="Text 16"/>
          <p:cNvSpPr txBox="1"/>
          <p:nvPr/>
        </p:nvSpPr>
        <p:spPr>
          <a:xfrm>
            <a:off x="6391656" y="2880360"/>
            <a:ext cx="224028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Edge AI on NPU microcontrollers</a:t>
            </a:r>
            <a:endParaRPr lang="en-US" sz="150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Zephyr and RISC-V firmware with CI/CD</a:t>
            </a:r>
            <a:endParaRPr lang="en-US" sz="150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Virtual ECUs for software-defined vehicles</a:t>
            </a:r>
            <a:endParaRPr lang="en-US" sz="1500" dirty="0"/>
          </a:p>
        </p:txBody>
      </p:sp>
      <p:sp>
        <p:nvSpPr>
          <p:cNvPr id="22" name="Head IoT"/>
          <p:cNvSpPr/>
          <p:nvPr/>
        </p:nvSpPr>
        <p:spPr>
          <a:xfrm>
            <a:off x="8970264" y="1691640"/>
            <a:ext cx="2651760" cy="868680"/>
          </a:xfrm>
          <a:prstGeom prst="roundRect">
            <a:avLst>
              <a:gd name="adj" fmla="val 12632"/>
            </a:avLst>
          </a:prstGeom>
          <a:solidFill>
            <a:schemeClr val="tx2"/>
          </a:solidFill>
          <a:ln/>
        </p:spPr>
      </p:sp>
      <p:sp>
        <p:nvSpPr>
          <p:cNvPr id="23" name="Shape 18"/>
          <p:cNvSpPr/>
          <p:nvPr/>
        </p:nvSpPr>
        <p:spPr>
          <a:xfrm>
            <a:off x="9153144" y="1847088"/>
            <a:ext cx="548640" cy="54864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24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90304" y="1984248"/>
            <a:ext cx="274320" cy="274320"/>
          </a:xfrm>
          <a:prstGeom prst="rect">
            <a:avLst/>
          </a:prstGeom>
        </p:spPr>
      </p:pic>
      <p:sp>
        <p:nvSpPr>
          <p:cNvPr id="25" name="Text 19"/>
          <p:cNvSpPr txBox="1"/>
          <p:nvPr/>
        </p:nvSpPr>
        <p:spPr>
          <a:xfrm>
            <a:off x="9884664" y="1691640"/>
            <a:ext cx="16459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IoT</a:t>
            </a:r>
            <a:endParaRPr lang="en-US" sz="2000" dirty="0"/>
          </a:p>
        </p:txBody>
      </p:sp>
      <p:sp>
        <p:nvSpPr>
          <p:cNvPr id="26" name="Body IoT"/>
          <p:cNvSpPr/>
          <p:nvPr/>
        </p:nvSpPr>
        <p:spPr>
          <a:xfrm>
            <a:off x="8970264" y="2697480"/>
            <a:ext cx="2651760" cy="274320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27" name="Text 21"/>
          <p:cNvSpPr txBox="1"/>
          <p:nvPr/>
        </p:nvSpPr>
        <p:spPr>
          <a:xfrm>
            <a:off x="9198864" y="2880360"/>
            <a:ext cx="224028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Matter and Thread device development</a:t>
            </a:r>
            <a:endParaRPr lang="en-US" sz="150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RedCap, LTE-M and satellite-ready modules</a:t>
            </a:r>
            <a:endParaRPr lang="en-US" sz="150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Battery-free, ultra-low-power sensors</a:t>
            </a:r>
            <a:endParaRPr lang="en-US" sz="1500" dirty="0"/>
          </a:p>
        </p:txBody>
      </p:sp>
      <p:sp>
        <p:nvSpPr>
          <p:cNvPr id="28" name="Text 22"/>
          <p:cNvSpPr txBox="1"/>
          <p:nvPr/>
        </p:nvSpPr>
        <p:spPr>
          <a:xfrm>
            <a:off x="548640" y="5669280"/>
            <a:ext cx="11064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Based on 2026 industry research: Embedded World, MWC, TrendForce, ABI Research and India Semiconductor Mission.</a:t>
            </a:r>
            <a:endParaRPr lang="en-US" sz="1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64240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548640" y="36576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400" b="1" dirty="0">
                <a:solidFill>
                  <a:schemeClr val="tx2"/>
                </a:solidFill>
              </a:rPr>
              <a:t>The market is moving our way</a:t>
            </a:r>
            <a:endParaRPr lang="en-US" sz="34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9728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accent5"/>
                </a:solidFill>
              </a:rPr>
              <a:t>A few numbers behind the demand.</a:t>
            </a:r>
            <a:endParaRPr lang="en-US" sz="1600" dirty="0"/>
          </a:p>
        </p:txBody>
      </p:sp>
      <p:sp>
        <p:nvSpPr>
          <p:cNvPr id="4" name="Stat 0"/>
          <p:cNvSpPr/>
          <p:nvPr/>
        </p:nvSpPr>
        <p:spPr>
          <a:xfrm>
            <a:off x="548640" y="1691640"/>
            <a:ext cx="2651760" cy="292608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5" name="Text 3"/>
          <p:cNvSpPr txBox="1"/>
          <p:nvPr/>
        </p:nvSpPr>
        <p:spPr>
          <a:xfrm>
            <a:off x="777240" y="1920240"/>
            <a:ext cx="22860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4000" b="1" dirty="0">
                <a:solidFill>
                  <a:schemeClr val="accent2"/>
                </a:solidFill>
              </a:rPr>
              <a:t>₹1,000 Cr</a:t>
            </a:r>
            <a:endParaRPr lang="en-US" sz="4000" dirty="0"/>
          </a:p>
        </p:txBody>
      </p:sp>
      <p:sp>
        <p:nvSpPr>
          <p:cNvPr id="6" name="Text 4"/>
          <p:cNvSpPr txBox="1"/>
          <p:nvPr/>
        </p:nvSpPr>
        <p:spPr>
          <a:xfrm>
            <a:off x="777240" y="2926080"/>
            <a:ext cx="219456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India's Design Linked Incentive outlay, backing about 30 chip-design companies in 2026-27.</a:t>
            </a:r>
            <a:endParaRPr lang="en-US" sz="1500" dirty="0"/>
          </a:p>
        </p:txBody>
      </p:sp>
      <p:sp>
        <p:nvSpPr>
          <p:cNvPr id="7" name="Stat 1"/>
          <p:cNvSpPr/>
          <p:nvPr/>
        </p:nvSpPr>
        <p:spPr>
          <a:xfrm>
            <a:off x="3355848" y="1691640"/>
            <a:ext cx="2651760" cy="292608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8" name="Text 6"/>
          <p:cNvSpPr txBox="1"/>
          <p:nvPr/>
        </p:nvSpPr>
        <p:spPr>
          <a:xfrm>
            <a:off x="3584448" y="1920240"/>
            <a:ext cx="22860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4000" b="1" dirty="0">
                <a:solidFill>
                  <a:schemeClr val="accent2"/>
                </a:solidFill>
              </a:rPr>
              <a:t>47%</a:t>
            </a:r>
            <a:endParaRPr lang="en-US" sz="4000" dirty="0"/>
          </a:p>
        </p:txBody>
      </p:sp>
      <p:sp>
        <p:nvSpPr>
          <p:cNvPr id="9" name="Text 7"/>
          <p:cNvSpPr txBox="1"/>
          <p:nvPr/>
        </p:nvSpPr>
        <p:spPr>
          <a:xfrm>
            <a:off x="3584448" y="2926080"/>
            <a:ext cx="219456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of AI server racks expected to be liquid-cooled in 2026 (TrendForce).</a:t>
            </a:r>
            <a:endParaRPr lang="en-US" sz="1500" dirty="0"/>
          </a:p>
        </p:txBody>
      </p:sp>
      <p:sp>
        <p:nvSpPr>
          <p:cNvPr id="10" name="Stat 2"/>
          <p:cNvSpPr/>
          <p:nvPr/>
        </p:nvSpPr>
        <p:spPr>
          <a:xfrm>
            <a:off x="6163056" y="1691640"/>
            <a:ext cx="2651760" cy="292608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11" name="Text 9"/>
          <p:cNvSpPr txBox="1"/>
          <p:nvPr/>
        </p:nvSpPr>
        <p:spPr>
          <a:xfrm>
            <a:off x="6391656" y="1920240"/>
            <a:ext cx="22860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4000" b="1" dirty="0">
                <a:solidFill>
                  <a:schemeClr val="accent2"/>
                </a:solidFill>
              </a:rPr>
              <a:t>6.5x</a:t>
            </a:r>
            <a:endParaRPr lang="en-US" sz="4000" dirty="0"/>
          </a:p>
        </p:txBody>
      </p:sp>
      <p:sp>
        <p:nvSpPr>
          <p:cNvPr id="12" name="Text 10"/>
          <p:cNvSpPr txBox="1"/>
          <p:nvPr/>
        </p:nvSpPr>
        <p:spPr>
          <a:xfrm>
            <a:off x="6391656" y="2926080"/>
            <a:ext cx="219456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more Wi-Fi HaLow devices a year by 2030, from 19M to 124M units (ABI Research).</a:t>
            </a:r>
            <a:endParaRPr lang="en-US" sz="1500" dirty="0"/>
          </a:p>
        </p:txBody>
      </p:sp>
      <p:sp>
        <p:nvSpPr>
          <p:cNvPr id="13" name="Stat 3"/>
          <p:cNvSpPr/>
          <p:nvPr/>
        </p:nvSpPr>
        <p:spPr>
          <a:xfrm>
            <a:off x="8970264" y="1691640"/>
            <a:ext cx="2651760" cy="2926080"/>
          </a:xfrm>
          <a:prstGeom prst="roundRect">
            <a:avLst>
              <a:gd name="adj" fmla="val 4138"/>
            </a:avLst>
          </a:prstGeom>
          <a:solidFill>
            <a:schemeClr val="bg2"/>
          </a:solidFill>
          <a:ln/>
        </p:spPr>
      </p:sp>
      <p:sp>
        <p:nvSpPr>
          <p:cNvPr id="14" name="Text 12"/>
          <p:cNvSpPr txBox="1"/>
          <p:nvPr/>
        </p:nvSpPr>
        <p:spPr>
          <a:xfrm>
            <a:off x="9198864" y="1920240"/>
            <a:ext cx="22860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4000" b="1" dirty="0">
                <a:solidFill>
                  <a:schemeClr val="accent2"/>
                </a:solidFill>
              </a:rPr>
              <a:t>19.5%</a:t>
            </a:r>
            <a:endParaRPr lang="en-US" sz="4000" dirty="0"/>
          </a:p>
        </p:txBody>
      </p:sp>
      <p:sp>
        <p:nvSpPr>
          <p:cNvPr id="15" name="Text 13"/>
          <p:cNvSpPr txBox="1"/>
          <p:nvPr/>
        </p:nvSpPr>
        <p:spPr>
          <a:xfrm>
            <a:off x="9198864" y="2926080"/>
            <a:ext cx="219456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expected yearly growth in automotive zonal-architecture spend through 2032.</a:t>
            </a:r>
            <a:endParaRPr lang="en-US" sz="1500" dirty="0"/>
          </a:p>
        </p:txBody>
      </p:sp>
      <p:sp>
        <p:nvSpPr>
          <p:cNvPr id="16" name="Theme band"/>
          <p:cNvSpPr/>
          <p:nvPr/>
        </p:nvSpPr>
        <p:spPr>
          <a:xfrm>
            <a:off x="548640" y="4937760"/>
            <a:ext cx="11064240" cy="914400"/>
          </a:xfrm>
          <a:prstGeom prst="roundRect">
            <a:avLst>
              <a:gd name="adj" fmla="val 12000"/>
            </a:avLst>
          </a:prstGeom>
          <a:solidFill>
            <a:schemeClr val="tx2"/>
          </a:solidFill>
          <a:ln/>
        </p:spPr>
      </p:sp>
      <p:sp>
        <p:nvSpPr>
          <p:cNvPr id="17" name="Text 15"/>
          <p:cNvSpPr txBox="1"/>
          <p:nvPr/>
        </p:nvSpPr>
        <p:spPr>
          <a:xfrm>
            <a:off x="822960" y="4937760"/>
            <a:ext cx="105156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bg1"/>
                </a:solidFill>
              </a:rPr>
              <a:t>One theme runs through all four: more intelligence, more complexity, and not enough engineers to go round.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64240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18</a:t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548640" y="36576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400" b="1" dirty="0">
                <a:solidFill>
                  <a:schemeClr val="tx2"/>
                </a:solidFill>
              </a:rPr>
              <a:t>Who we work with</a:t>
            </a:r>
            <a:endParaRPr lang="en-US" sz="34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9728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accent5"/>
                </a:solidFill>
              </a:rPr>
              <a:t>Semiconductor leaders, engineering companies and global consumer brands.</a:t>
            </a:r>
            <a:endParaRPr lang="en-US" sz="1600" dirty="0"/>
          </a:p>
        </p:txBody>
      </p:sp>
      <p:sp>
        <p:nvSpPr>
          <p:cNvPr id="4" name="Clients Semiconductors"/>
          <p:cNvSpPr/>
          <p:nvPr/>
        </p:nvSpPr>
        <p:spPr>
          <a:xfrm>
            <a:off x="548640" y="1691640"/>
            <a:ext cx="3566160" cy="3749040"/>
          </a:xfrm>
          <a:prstGeom prst="roundRect">
            <a:avLst>
              <a:gd name="adj" fmla="val 3077"/>
            </a:avLst>
          </a:prstGeom>
          <a:solidFill>
            <a:schemeClr val="bg2"/>
          </a:solidFill>
          <a:ln/>
        </p:spPr>
      </p:sp>
      <p:sp>
        <p:nvSpPr>
          <p:cNvPr id="5" name="Text 3"/>
          <p:cNvSpPr txBox="1"/>
          <p:nvPr/>
        </p:nvSpPr>
        <p:spPr>
          <a:xfrm>
            <a:off x="822960" y="192024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accent1"/>
                </a:solidFill>
              </a:rPr>
              <a:t>Semiconductors</a:t>
            </a:r>
            <a:endParaRPr lang="en-US" sz="1800" dirty="0"/>
          </a:p>
        </p:txBody>
      </p:sp>
      <p:sp>
        <p:nvSpPr>
          <p:cNvPr id="7" name="Clients Engineering and devices"/>
          <p:cNvSpPr/>
          <p:nvPr/>
        </p:nvSpPr>
        <p:spPr>
          <a:xfrm>
            <a:off x="4297680" y="1691640"/>
            <a:ext cx="3566160" cy="3749040"/>
          </a:xfrm>
          <a:prstGeom prst="roundRect">
            <a:avLst>
              <a:gd name="adj" fmla="val 3077"/>
            </a:avLst>
          </a:prstGeom>
          <a:solidFill>
            <a:schemeClr val="bg2"/>
          </a:solidFill>
          <a:ln/>
        </p:spPr>
      </p:sp>
      <p:sp>
        <p:nvSpPr>
          <p:cNvPr id="8" name="Text 6"/>
          <p:cNvSpPr txBox="1"/>
          <p:nvPr/>
        </p:nvSpPr>
        <p:spPr>
          <a:xfrm>
            <a:off x="4572000" y="192024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accent1"/>
                </a:solidFill>
              </a:rPr>
              <a:t>Engineering and devices</a:t>
            </a:r>
            <a:endParaRPr lang="en-US" sz="1800" dirty="0"/>
          </a:p>
        </p:txBody>
      </p:sp>
      <p:sp>
        <p:nvSpPr>
          <p:cNvPr id="10" name="Clients Enterprise"/>
          <p:cNvSpPr/>
          <p:nvPr/>
        </p:nvSpPr>
        <p:spPr>
          <a:xfrm>
            <a:off x="8046720" y="1691640"/>
            <a:ext cx="3566160" cy="3749040"/>
          </a:xfrm>
          <a:prstGeom prst="roundRect">
            <a:avLst>
              <a:gd name="adj" fmla="val 3077"/>
            </a:avLst>
          </a:prstGeom>
          <a:solidFill>
            <a:schemeClr val="tx2"/>
          </a:solidFill>
          <a:ln/>
        </p:spPr>
      </p:sp>
      <p:sp>
        <p:nvSpPr>
          <p:cNvPr id="11" name="Text 9"/>
          <p:cNvSpPr txBox="1"/>
          <p:nvPr/>
        </p:nvSpPr>
        <p:spPr>
          <a:xfrm>
            <a:off x="8321040" y="192024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accent4"/>
                </a:solidFill>
              </a:rPr>
              <a:t>Enterprise</a:t>
            </a:r>
            <a:endParaRPr lang="en-US" sz="1800" dirty="0"/>
          </a:p>
        </p:txBody>
      </p:sp>
      <p:sp>
        <p:nvSpPr>
          <p:cNvPr id="12" name="Text 10"/>
          <p:cNvSpPr txBox="1"/>
          <p:nvPr/>
        </p:nvSpPr>
        <p:spPr>
          <a:xfrm>
            <a:off x="8321040" y="2468880"/>
            <a:ext cx="3017520" cy="2834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700" dirty="0">
                <a:solidFill>
                  <a:schemeClr val="bg1"/>
                </a:solidFill>
              </a:rPr>
              <a:t>Target</a:t>
            </a:r>
            <a:endParaRPr lang="en-US" sz="1700" dirty="0"/>
          </a:p>
          <a:p>
            <a:pPr indent="0" marL="0">
              <a:spcAft>
                <a:spcPts val="500"/>
              </a:spcAft>
              <a:buNone/>
            </a:pPr>
            <a:r>
              <a:rPr lang="en-US" sz="1700" dirty="0">
                <a:solidFill>
                  <a:schemeClr val="bg1"/>
                </a:solidFill>
              </a:rPr>
              <a:t>Walmart</a:t>
            </a:r>
            <a:endParaRPr lang="en-US" sz="1700" dirty="0"/>
          </a:p>
          <a:p>
            <a:pPr indent="0" marL="0">
              <a:spcAft>
                <a:spcPts val="500"/>
              </a:spcAft>
              <a:buNone/>
            </a:pPr>
            <a:r>
              <a:rPr lang="en-US" sz="1700" dirty="0">
                <a:solidFill>
                  <a:schemeClr val="bg1"/>
                </a:solidFill>
              </a:rPr>
              <a:t>Sephora</a:t>
            </a:r>
            <a:endParaRPr lang="en-US" sz="1700" dirty="0"/>
          </a:p>
          <a:p>
            <a:pPr indent="0" marL="0">
              <a:spcAft>
                <a:spcPts val="500"/>
              </a:spcAft>
              <a:buNone/>
            </a:pPr>
            <a:r>
              <a:rPr lang="en-US" sz="1700" dirty="0">
                <a:solidFill>
                  <a:schemeClr val="bg1"/>
                </a:solidFill>
              </a:rPr>
              <a:t>Nike</a:t>
            </a:r>
            <a:endParaRPr lang="en-US" sz="1700" dirty="0"/>
          </a:p>
          <a:p>
            <a:pPr indent="0" marL="0">
              <a:spcAft>
                <a:spcPts val="500"/>
              </a:spcAft>
              <a:buNone/>
            </a:pPr>
            <a:r>
              <a:rPr lang="en-US" sz="1700" dirty="0">
                <a:solidFill>
                  <a:schemeClr val="bg1"/>
                </a:solidFill>
              </a:rPr>
              <a:t>Walgreens</a:t>
            </a:r>
            <a:endParaRPr lang="en-US" sz="1700" dirty="0"/>
          </a:p>
          <a:p>
            <a:pPr indent="0" marL="0">
              <a:spcAft>
                <a:spcPts val="500"/>
              </a:spcAft>
              <a:buNone/>
            </a:pPr>
            <a:r>
              <a:rPr lang="en-US" sz="1700" dirty="0">
                <a:solidFill>
                  <a:schemeClr val="bg1"/>
                </a:solidFill>
              </a:rPr>
              <a:t>H&amp;M</a:t>
            </a:r>
            <a:endParaRPr lang="en-US" sz="1700" dirty="0"/>
          </a:p>
          <a:p>
            <a:pPr indent="0" marL="0">
              <a:spcAft>
                <a:spcPts val="500"/>
              </a:spcAft>
              <a:buNone/>
            </a:pPr>
            <a:r>
              <a:rPr lang="en-US" sz="1700" dirty="0">
                <a:solidFill>
                  <a:schemeClr val="bg1"/>
                </a:solidFill>
              </a:rPr>
              <a:t>Halliburton</a:t>
            </a:r>
            <a:endParaRPr lang="en-US" sz="1700" dirty="0"/>
          </a:p>
          <a:p>
            <a:pPr indent="0" marL="0">
              <a:spcAft>
                <a:spcPts val="500"/>
              </a:spcAft>
              <a:buNone/>
            </a:pPr>
            <a:r>
              <a:rPr lang="en-US" sz="1700" dirty="0">
                <a:solidFill>
                  <a:schemeClr val="bg1"/>
                </a:solidFill>
              </a:rPr>
              <a:t>Avery Dennison</a:t>
            </a:r>
            <a:endParaRPr lang="en-US" sz="17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64240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19</a:t>
            </a:fld>
            <a:endParaRPr lang="en-US"/>
          </a:p>
        </p:txBody>
      </p:sp>
      <p:sp>
        <p:nvSpPr>
          <p:cNvPr id="26" name="Tile Intel"/>
          <p:cNvSpPr/>
          <p:nvPr/>
        </p:nvSpPr>
        <p:spPr>
          <a:xfrm>
            <a:off x="822960" y="2514600"/>
            <a:ext cx="1440180" cy="1051560"/>
          </a:xfrm>
          <a:prstGeom prst="roundRect">
            <a:avLst>
              <a:gd name="adj" fmla="val 5217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Name Intel"/>
          <p:cNvSpPr txBox="1"/>
          <p:nvPr/>
        </p:nvSpPr>
        <p:spPr>
          <a:xfrm>
            <a:off x="822960" y="2514600"/>
            <a:ext cx="1440180" cy="10515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/>
            <a:r>
              <a:rPr sz="2000" b="1">
                <a:solidFill>
                  <a:schemeClr val="tx2"/>
                </a:solidFill>
              </a:rPr>
              <a:t>Intel</a:t>
            </a:r>
          </a:p>
        </p:txBody>
      </p:sp>
      <p:sp>
        <p:nvSpPr>
          <p:cNvPr id="28" name="Tile Qualcomm"/>
          <p:cNvSpPr/>
          <p:nvPr/>
        </p:nvSpPr>
        <p:spPr>
          <a:xfrm>
            <a:off x="2400300" y="2514600"/>
            <a:ext cx="1440180" cy="1051560"/>
          </a:xfrm>
          <a:prstGeom prst="roundRect">
            <a:avLst>
              <a:gd name="adj" fmla="val 5217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29" name="Logo Qualcomm" descr="Qualcomm log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7460" y="2913287"/>
            <a:ext cx="1165860" cy="254184"/>
          </a:xfrm>
          <a:prstGeom prst="rect">
            <a:avLst/>
          </a:prstGeom>
        </p:spPr>
      </p:pic>
      <p:sp>
        <p:nvSpPr>
          <p:cNvPr id="30" name="Tile Broadcom"/>
          <p:cNvSpPr/>
          <p:nvPr/>
        </p:nvSpPr>
        <p:spPr>
          <a:xfrm>
            <a:off x="822960" y="3703320"/>
            <a:ext cx="1440180" cy="1051560"/>
          </a:xfrm>
          <a:prstGeom prst="roundRect">
            <a:avLst>
              <a:gd name="adj" fmla="val 5217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1" name="Logo Broadcom" descr="Broadcom log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120" y="4139072"/>
            <a:ext cx="1165860" cy="180055"/>
          </a:xfrm>
          <a:prstGeom prst="rect">
            <a:avLst/>
          </a:prstGeom>
        </p:spPr>
      </p:pic>
      <p:sp>
        <p:nvSpPr>
          <p:cNvPr id="32" name="Tile AMD"/>
          <p:cNvSpPr/>
          <p:nvPr/>
        </p:nvSpPr>
        <p:spPr>
          <a:xfrm>
            <a:off x="2400300" y="3703320"/>
            <a:ext cx="1440180" cy="1051560"/>
          </a:xfrm>
          <a:prstGeom prst="roundRect">
            <a:avLst>
              <a:gd name="adj" fmla="val 5217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3" name="Logo AMD" descr="AMD logo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7460" y="4093694"/>
            <a:ext cx="1165860" cy="270810"/>
          </a:xfrm>
          <a:prstGeom prst="rect">
            <a:avLst/>
          </a:prstGeom>
        </p:spPr>
      </p:pic>
      <p:sp>
        <p:nvSpPr>
          <p:cNvPr id="34" name="Tile Altran"/>
          <p:cNvSpPr/>
          <p:nvPr/>
        </p:nvSpPr>
        <p:spPr>
          <a:xfrm>
            <a:off x="4572000" y="2514600"/>
            <a:ext cx="1440180" cy="1051560"/>
          </a:xfrm>
          <a:prstGeom prst="roundRect">
            <a:avLst>
              <a:gd name="adj" fmla="val 5217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5" name="Name Altran"/>
          <p:cNvSpPr txBox="1"/>
          <p:nvPr/>
        </p:nvSpPr>
        <p:spPr>
          <a:xfrm>
            <a:off x="4572000" y="2514600"/>
            <a:ext cx="1440180" cy="10515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/>
            <a:r>
              <a:rPr sz="2000" b="1">
                <a:solidFill>
                  <a:schemeClr val="tx2"/>
                </a:solidFill>
              </a:rPr>
              <a:t>Altran</a:t>
            </a:r>
          </a:p>
        </p:txBody>
      </p:sp>
      <p:sp>
        <p:nvSpPr>
          <p:cNvPr id="36" name="Tile Smartron"/>
          <p:cNvSpPr/>
          <p:nvPr/>
        </p:nvSpPr>
        <p:spPr>
          <a:xfrm>
            <a:off x="6149340" y="2514600"/>
            <a:ext cx="1440180" cy="1051560"/>
          </a:xfrm>
          <a:prstGeom prst="roundRect">
            <a:avLst>
              <a:gd name="adj" fmla="val 5217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7" name="Name Smartron"/>
          <p:cNvSpPr txBox="1"/>
          <p:nvPr/>
        </p:nvSpPr>
        <p:spPr>
          <a:xfrm>
            <a:off x="6149340" y="2514600"/>
            <a:ext cx="1440180" cy="10515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/>
            <a:r>
              <a:rPr sz="2000" b="1">
                <a:solidFill>
                  <a:schemeClr val="tx2"/>
                </a:solidFill>
              </a:rPr>
              <a:t>Smartron</a:t>
            </a:r>
          </a:p>
        </p:txBody>
      </p:sp>
      <p:sp>
        <p:nvSpPr>
          <p:cNvPr id="38" name="Tile HERE"/>
          <p:cNvSpPr/>
          <p:nvPr/>
        </p:nvSpPr>
        <p:spPr>
          <a:xfrm>
            <a:off x="4572000" y="3703320"/>
            <a:ext cx="1440180" cy="1051560"/>
          </a:xfrm>
          <a:prstGeom prst="roundRect">
            <a:avLst>
              <a:gd name="adj" fmla="val 5217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9" name="Name HERE"/>
          <p:cNvSpPr txBox="1"/>
          <p:nvPr/>
        </p:nvSpPr>
        <p:spPr>
          <a:xfrm>
            <a:off x="4572000" y="3703320"/>
            <a:ext cx="1440180" cy="10515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/>
            <a:r>
              <a:rPr sz="2000" b="1">
                <a:solidFill>
                  <a:schemeClr val="tx2"/>
                </a:solidFill>
              </a:rPr>
              <a:t>HERE</a:t>
            </a:r>
          </a:p>
        </p:txBody>
      </p:sp>
      <p:sp>
        <p:nvSpPr>
          <p:cNvPr id="40" name="Tile Yojee"/>
          <p:cNvSpPr/>
          <p:nvPr/>
        </p:nvSpPr>
        <p:spPr>
          <a:xfrm>
            <a:off x="6149340" y="3703320"/>
            <a:ext cx="1440180" cy="1051560"/>
          </a:xfrm>
          <a:prstGeom prst="roundRect">
            <a:avLst>
              <a:gd name="adj" fmla="val 5217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1" name="Name Yojee"/>
          <p:cNvSpPr txBox="1"/>
          <p:nvPr/>
        </p:nvSpPr>
        <p:spPr>
          <a:xfrm>
            <a:off x="6149340" y="3703320"/>
            <a:ext cx="1440180" cy="10515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/>
            <a:r>
              <a:rPr sz="2000" b="1">
                <a:solidFill>
                  <a:schemeClr val="tx2"/>
                </a:solidFill>
              </a:rPr>
              <a:t>Yojee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548640" y="36576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400" b="1" dirty="0">
                <a:solidFill>
                  <a:schemeClr val="tx2"/>
                </a:solidFill>
              </a:rPr>
              <a:t>Customers our founders have served</a:t>
            </a:r>
            <a:endParaRPr lang="en-US" sz="34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9728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accent5"/>
                </a:solidFill>
              </a:rPr>
              <a:t>At InSemi, our founders' team worked with 65+ marquee customers worldwide, including these.</a:t>
            </a:r>
            <a:endParaRPr lang="en-US" sz="1600" dirty="0"/>
          </a:p>
        </p:txBody>
      </p:sp>
      <p:sp>
        <p:nvSpPr>
          <p:cNvPr id="13" name="Text 11"/>
          <p:cNvSpPr txBox="1"/>
          <p:nvPr/>
        </p:nvSpPr>
        <p:spPr>
          <a:xfrm>
            <a:off x="548640" y="5925312"/>
            <a:ext cx="11064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Logos are trademarks of their respective owners. Customer list taken from InSemi’s 2022 corporate overview.</a:t>
            </a:r>
            <a:endParaRPr lang="en-US" sz="1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64240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20</a:t>
            </a:fld>
            <a:endParaRPr lang="en-US"/>
          </a:p>
        </p:txBody>
      </p:sp>
      <p:sp>
        <p:nvSpPr>
          <p:cNvPr id="26" name="Band Chip makers"/>
          <p:cNvSpPr/>
          <p:nvPr/>
        </p:nvSpPr>
        <p:spPr>
          <a:xfrm>
            <a:off x="548640" y="1691640"/>
            <a:ext cx="11064240" cy="1682496"/>
          </a:xfrm>
          <a:prstGeom prst="roundRect">
            <a:avLst>
              <a:gd name="adj" fmla="val 6521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Label Chip makers"/>
          <p:cNvSpPr txBox="1"/>
          <p:nvPr/>
        </p:nvSpPr>
        <p:spPr>
          <a:xfrm>
            <a:off x="777240" y="1691640"/>
            <a:ext cx="1828800" cy="168249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sz="1800" b="1">
                <a:solidFill>
                  <a:schemeClr val="accent1"/>
                </a:solidFill>
              </a:rPr>
              <a:t>Chip makers</a:t>
            </a:r>
          </a:p>
          <a:p>
            <a:pPr algn="l"/>
            <a:r>
              <a:rPr sz="1200" b="0">
                <a:solidFill>
                  <a:schemeClr val="accent5"/>
                </a:solidFill>
              </a:rPr>
              <a:t>Also: Intel, Micron, Microsemi</a:t>
            </a:r>
          </a:p>
        </p:txBody>
      </p:sp>
      <p:sp>
        <p:nvSpPr>
          <p:cNvPr id="28" name="Tile Qualcomm"/>
          <p:cNvSpPr/>
          <p:nvPr/>
        </p:nvSpPr>
        <p:spPr>
          <a:xfrm>
            <a:off x="2788920" y="1828800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29" name="Logo Qualcomm" descr="Qualcomm log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0360" y="2068271"/>
            <a:ext cx="822960" cy="179424"/>
          </a:xfrm>
          <a:prstGeom prst="rect">
            <a:avLst/>
          </a:prstGeom>
        </p:spPr>
      </p:pic>
      <p:sp>
        <p:nvSpPr>
          <p:cNvPr id="30" name="Tile AMD"/>
          <p:cNvSpPr/>
          <p:nvPr/>
        </p:nvSpPr>
        <p:spPr>
          <a:xfrm>
            <a:off x="3886200" y="1828800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1" name="Logo AMD" descr="AMD log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7639" y="2062403"/>
            <a:ext cx="822960" cy="191160"/>
          </a:xfrm>
          <a:prstGeom prst="rect">
            <a:avLst/>
          </a:prstGeom>
        </p:spPr>
      </p:pic>
      <p:sp>
        <p:nvSpPr>
          <p:cNvPr id="32" name="Tile Broadcom"/>
          <p:cNvSpPr/>
          <p:nvPr/>
        </p:nvSpPr>
        <p:spPr>
          <a:xfrm>
            <a:off x="4983480" y="1828800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3" name="Logo Broadcom" descr="Broadcom logo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4920" y="2094434"/>
            <a:ext cx="822960" cy="127098"/>
          </a:xfrm>
          <a:prstGeom prst="rect">
            <a:avLst/>
          </a:prstGeom>
        </p:spPr>
      </p:pic>
      <p:sp>
        <p:nvSpPr>
          <p:cNvPr id="34" name="Tile NXP"/>
          <p:cNvSpPr/>
          <p:nvPr/>
        </p:nvSpPr>
        <p:spPr>
          <a:xfrm>
            <a:off x="6080760" y="1828800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5" name="Logo NXP" descr="NXP logo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2200" y="1967788"/>
            <a:ext cx="822960" cy="380390"/>
          </a:xfrm>
          <a:prstGeom prst="rect">
            <a:avLst/>
          </a:prstGeom>
        </p:spPr>
      </p:pic>
      <p:sp>
        <p:nvSpPr>
          <p:cNvPr id="36" name="Tile Samsung"/>
          <p:cNvSpPr/>
          <p:nvPr/>
        </p:nvSpPr>
        <p:spPr>
          <a:xfrm>
            <a:off x="7178040" y="1828800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7" name="Logo Samsung" descr="Samsung logo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69480" y="2094367"/>
            <a:ext cx="822960" cy="127233"/>
          </a:xfrm>
          <a:prstGeom prst="rect">
            <a:avLst/>
          </a:prstGeom>
        </p:spPr>
      </p:pic>
      <p:sp>
        <p:nvSpPr>
          <p:cNvPr id="38" name="Tile MediaTek"/>
          <p:cNvSpPr/>
          <p:nvPr/>
        </p:nvSpPr>
        <p:spPr>
          <a:xfrm>
            <a:off x="8275320" y="1828800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9" name="Logo MediaTek" descr="MediaTek logo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66760" y="2059374"/>
            <a:ext cx="822960" cy="197218"/>
          </a:xfrm>
          <a:prstGeom prst="rect">
            <a:avLst/>
          </a:prstGeom>
        </p:spPr>
      </p:pic>
      <p:sp>
        <p:nvSpPr>
          <p:cNvPr id="40" name="Tile Marvell"/>
          <p:cNvSpPr/>
          <p:nvPr/>
        </p:nvSpPr>
        <p:spPr>
          <a:xfrm>
            <a:off x="9372600" y="1828800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1" name="Logo Marvell" descr="Marvell logo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64040" y="1930395"/>
            <a:ext cx="822960" cy="455176"/>
          </a:xfrm>
          <a:prstGeom prst="rect">
            <a:avLst/>
          </a:prstGeom>
        </p:spPr>
      </p:pic>
      <p:sp>
        <p:nvSpPr>
          <p:cNvPr id="42" name="Tile Infineon"/>
          <p:cNvSpPr/>
          <p:nvPr/>
        </p:nvSpPr>
        <p:spPr>
          <a:xfrm>
            <a:off x="2788920" y="2578608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3" name="Logo Infineon" descr="Infineon logo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80360" y="2773937"/>
            <a:ext cx="822960" cy="267709"/>
          </a:xfrm>
          <a:prstGeom prst="rect">
            <a:avLst/>
          </a:prstGeom>
        </p:spPr>
      </p:pic>
      <p:sp>
        <p:nvSpPr>
          <p:cNvPr id="44" name="Tile Microchip"/>
          <p:cNvSpPr/>
          <p:nvPr/>
        </p:nvSpPr>
        <p:spPr>
          <a:xfrm>
            <a:off x="3886200" y="2578608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5" name="Logo Microchip" descr="Microchip logo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977639" y="2828426"/>
            <a:ext cx="822960" cy="158731"/>
          </a:xfrm>
          <a:prstGeom prst="rect">
            <a:avLst/>
          </a:prstGeom>
        </p:spPr>
      </p:pic>
      <p:sp>
        <p:nvSpPr>
          <p:cNvPr id="46" name="Tile NVIDIA"/>
          <p:cNvSpPr/>
          <p:nvPr/>
        </p:nvSpPr>
        <p:spPr>
          <a:xfrm>
            <a:off x="4983480" y="2578608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7" name="Logo NVIDIA" descr="NVIDIA logo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74920" y="2822289"/>
            <a:ext cx="822960" cy="171004"/>
          </a:xfrm>
          <a:prstGeom prst="rect">
            <a:avLst/>
          </a:prstGeom>
        </p:spPr>
      </p:pic>
      <p:sp>
        <p:nvSpPr>
          <p:cNvPr id="48" name="Tile Xilinx"/>
          <p:cNvSpPr/>
          <p:nvPr/>
        </p:nvSpPr>
        <p:spPr>
          <a:xfrm>
            <a:off x="6080760" y="2578608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9" name="Logo Xilinx" descr="Xilinx logo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172200" y="2824673"/>
            <a:ext cx="822960" cy="166237"/>
          </a:xfrm>
          <a:prstGeom prst="rect">
            <a:avLst/>
          </a:prstGeom>
        </p:spPr>
      </p:pic>
      <p:sp>
        <p:nvSpPr>
          <p:cNvPr id="50" name="Tile MaxLinear"/>
          <p:cNvSpPr/>
          <p:nvPr/>
        </p:nvSpPr>
        <p:spPr>
          <a:xfrm>
            <a:off x="7178040" y="2578608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51" name="Logo MaxLinear" descr="MaxLinear logo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269480" y="2697727"/>
            <a:ext cx="822960" cy="420129"/>
          </a:xfrm>
          <a:prstGeom prst="rect">
            <a:avLst/>
          </a:prstGeom>
        </p:spPr>
      </p:pic>
      <p:sp>
        <p:nvSpPr>
          <p:cNvPr id="52" name="Tile Cypress"/>
          <p:cNvSpPr/>
          <p:nvPr/>
        </p:nvSpPr>
        <p:spPr>
          <a:xfrm>
            <a:off x="8275320" y="2578608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53" name="Logo Cypress" descr="Cypress logo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366760" y="2743512"/>
            <a:ext cx="822960" cy="328558"/>
          </a:xfrm>
          <a:prstGeom prst="rect">
            <a:avLst/>
          </a:prstGeom>
        </p:spPr>
      </p:pic>
      <p:sp>
        <p:nvSpPr>
          <p:cNvPr id="54" name="Tile Western Digital"/>
          <p:cNvSpPr/>
          <p:nvPr/>
        </p:nvSpPr>
        <p:spPr>
          <a:xfrm>
            <a:off x="9372600" y="2578608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55" name="Logo Western Digital" descr="Western Digital logo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464040" y="2799043"/>
            <a:ext cx="822960" cy="217496"/>
          </a:xfrm>
          <a:prstGeom prst="rect">
            <a:avLst/>
          </a:prstGeom>
        </p:spPr>
      </p:pic>
      <p:sp>
        <p:nvSpPr>
          <p:cNvPr id="56" name="Band EDA, foundry and industry"/>
          <p:cNvSpPr/>
          <p:nvPr/>
        </p:nvSpPr>
        <p:spPr>
          <a:xfrm>
            <a:off x="548640" y="3511296"/>
            <a:ext cx="11064240" cy="1188720"/>
          </a:xfrm>
          <a:prstGeom prst="roundRect">
            <a:avLst>
              <a:gd name="adj" fmla="val 923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7" name="Label EDA, foundry and industry"/>
          <p:cNvSpPr txBox="1"/>
          <p:nvPr/>
        </p:nvSpPr>
        <p:spPr>
          <a:xfrm>
            <a:off x="777240" y="3511296"/>
            <a:ext cx="1828800" cy="11887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sz="1800" b="1">
                <a:solidFill>
                  <a:schemeClr val="accent1"/>
                </a:solidFill>
              </a:rPr>
              <a:t>EDA, foundry and industry</a:t>
            </a:r>
          </a:p>
          <a:p>
            <a:pPr algn="l"/>
            <a:r>
              <a:rPr sz="1200" b="0">
                <a:solidFill>
                  <a:schemeClr val="accent5"/>
                </a:solidFill>
              </a:rPr>
              <a:t>Also: ABB, GE, BEL, Suez, Bühler</a:t>
            </a:r>
          </a:p>
        </p:txBody>
      </p:sp>
      <p:sp>
        <p:nvSpPr>
          <p:cNvPr id="58" name="Tile Synopsys"/>
          <p:cNvSpPr/>
          <p:nvPr/>
        </p:nvSpPr>
        <p:spPr>
          <a:xfrm>
            <a:off x="2788920" y="3776472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59" name="Logo Synopsys" descr="Synopsys logo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880360" y="4010572"/>
            <a:ext cx="822960" cy="190166"/>
          </a:xfrm>
          <a:prstGeom prst="rect">
            <a:avLst/>
          </a:prstGeom>
        </p:spPr>
      </p:pic>
      <p:sp>
        <p:nvSpPr>
          <p:cNvPr id="60" name="Tile Cadence"/>
          <p:cNvSpPr/>
          <p:nvPr/>
        </p:nvSpPr>
        <p:spPr>
          <a:xfrm>
            <a:off x="3886200" y="3776472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61" name="Logo Cadence" descr="Cadence logo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977639" y="4024375"/>
            <a:ext cx="822960" cy="162560"/>
          </a:xfrm>
          <a:prstGeom prst="rect">
            <a:avLst/>
          </a:prstGeom>
        </p:spPr>
      </p:pic>
      <p:sp>
        <p:nvSpPr>
          <p:cNvPr id="62" name="Tile GlobalFoundries"/>
          <p:cNvSpPr/>
          <p:nvPr/>
        </p:nvSpPr>
        <p:spPr>
          <a:xfrm>
            <a:off x="4983480" y="3776472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63" name="Logo GlobalFoundries" descr="GlobalFoundries logo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154809" y="3867911"/>
            <a:ext cx="663180" cy="475488"/>
          </a:xfrm>
          <a:prstGeom prst="rect">
            <a:avLst/>
          </a:prstGeom>
        </p:spPr>
      </p:pic>
      <p:sp>
        <p:nvSpPr>
          <p:cNvPr id="64" name="Tile IBM"/>
          <p:cNvSpPr/>
          <p:nvPr/>
        </p:nvSpPr>
        <p:spPr>
          <a:xfrm>
            <a:off x="6080760" y="3776472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65" name="Logo IBM" descr="IBM logo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172200" y="3955004"/>
            <a:ext cx="822960" cy="301302"/>
          </a:xfrm>
          <a:prstGeom prst="rect">
            <a:avLst/>
          </a:prstGeom>
        </p:spPr>
      </p:pic>
      <p:sp>
        <p:nvSpPr>
          <p:cNvPr id="66" name="Tile Bosch"/>
          <p:cNvSpPr/>
          <p:nvPr/>
        </p:nvSpPr>
        <p:spPr>
          <a:xfrm>
            <a:off x="7178040" y="3776472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67" name="Logo Bosch" descr="Bosch logo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269480" y="4011321"/>
            <a:ext cx="822960" cy="188669"/>
          </a:xfrm>
          <a:prstGeom prst="rect">
            <a:avLst/>
          </a:prstGeom>
        </p:spPr>
      </p:pic>
      <p:sp>
        <p:nvSpPr>
          <p:cNvPr id="68" name="Tile Knowles"/>
          <p:cNvSpPr/>
          <p:nvPr/>
        </p:nvSpPr>
        <p:spPr>
          <a:xfrm>
            <a:off x="8275320" y="3776472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69" name="Logo Knowles" descr="Knowles logo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8366760" y="4005507"/>
            <a:ext cx="822960" cy="200297"/>
          </a:xfrm>
          <a:prstGeom prst="rect">
            <a:avLst/>
          </a:prstGeom>
        </p:spPr>
      </p:pic>
      <p:sp>
        <p:nvSpPr>
          <p:cNvPr id="70" name="Tile LG Soft India"/>
          <p:cNvSpPr/>
          <p:nvPr/>
        </p:nvSpPr>
        <p:spPr>
          <a:xfrm>
            <a:off x="9372600" y="3776472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1" name="Logo LG Soft India" descr="LG Soft India logo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9464040" y="3932573"/>
            <a:ext cx="822960" cy="346165"/>
          </a:xfrm>
          <a:prstGeom prst="rect">
            <a:avLst/>
          </a:prstGeom>
        </p:spPr>
      </p:pic>
      <p:sp>
        <p:nvSpPr>
          <p:cNvPr id="72" name="Tile Kelly OCG"/>
          <p:cNvSpPr/>
          <p:nvPr/>
        </p:nvSpPr>
        <p:spPr>
          <a:xfrm>
            <a:off x="10469880" y="3776472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3" name="Logo Kelly OCG" descr="Kelly OCG logo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0561320" y="4001630"/>
            <a:ext cx="822960" cy="208051"/>
          </a:xfrm>
          <a:prstGeom prst="rect">
            <a:avLst/>
          </a:prstGeom>
        </p:spPr>
      </p:pic>
      <p:sp>
        <p:nvSpPr>
          <p:cNvPr id="74" name="Band Fabless innovators"/>
          <p:cNvSpPr/>
          <p:nvPr/>
        </p:nvSpPr>
        <p:spPr>
          <a:xfrm>
            <a:off x="548640" y="4837176"/>
            <a:ext cx="11064240" cy="932688"/>
          </a:xfrm>
          <a:prstGeom prst="roundRect">
            <a:avLst>
              <a:gd name="adj" fmla="val 11764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5" name="Label Fabless innovators"/>
          <p:cNvSpPr txBox="1"/>
          <p:nvPr/>
        </p:nvSpPr>
        <p:spPr>
          <a:xfrm>
            <a:off x="777240" y="4837176"/>
            <a:ext cx="1828800" cy="93268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sz="1800" b="1">
                <a:solidFill>
                  <a:schemeClr val="accent1"/>
                </a:solidFill>
              </a:rPr>
              <a:t>Fabless innovators</a:t>
            </a:r>
          </a:p>
          <a:p>
            <a:pPr algn="l"/>
            <a:r>
              <a:rPr sz="1200" b="0">
                <a:solidFill>
                  <a:schemeClr val="accent5"/>
                </a:solidFill>
              </a:rPr>
              <a:t>Also: Open-Silicon</a:t>
            </a:r>
          </a:p>
        </p:txBody>
      </p:sp>
      <p:sp>
        <p:nvSpPr>
          <p:cNvPr id="76" name="Tile EdgeQ"/>
          <p:cNvSpPr/>
          <p:nvPr/>
        </p:nvSpPr>
        <p:spPr>
          <a:xfrm>
            <a:off x="2788920" y="4974336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7" name="Logo EdgeQ" descr="EdgeQ logo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880360" y="5162563"/>
            <a:ext cx="822960" cy="281913"/>
          </a:xfrm>
          <a:prstGeom prst="rect">
            <a:avLst/>
          </a:prstGeom>
        </p:spPr>
      </p:pic>
      <p:sp>
        <p:nvSpPr>
          <p:cNvPr id="78" name="Tile Blaize"/>
          <p:cNvSpPr/>
          <p:nvPr/>
        </p:nvSpPr>
        <p:spPr>
          <a:xfrm>
            <a:off x="3886200" y="4974336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9" name="Logo Blaize" descr="Blaize logo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3977639" y="5163509"/>
            <a:ext cx="822960" cy="280020"/>
          </a:xfrm>
          <a:prstGeom prst="rect">
            <a:avLst/>
          </a:prstGeom>
        </p:spPr>
      </p:pic>
      <p:sp>
        <p:nvSpPr>
          <p:cNvPr id="80" name="Tile SkyeChip"/>
          <p:cNvSpPr/>
          <p:nvPr/>
        </p:nvSpPr>
        <p:spPr>
          <a:xfrm>
            <a:off x="4983480" y="4974336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81" name="Logo SkyeChip" descr="SkyeChip logo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5074920" y="5185235"/>
            <a:ext cx="822960" cy="236569"/>
          </a:xfrm>
          <a:prstGeom prst="rect">
            <a:avLst/>
          </a:prstGeom>
        </p:spPr>
      </p:pic>
      <p:sp>
        <p:nvSpPr>
          <p:cNvPr id="82" name="Tile Saankhya Labs"/>
          <p:cNvSpPr/>
          <p:nvPr/>
        </p:nvSpPr>
        <p:spPr>
          <a:xfrm>
            <a:off x="6080760" y="4974336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83" name="Logo Saankhya Labs" descr="Saankhya Labs logo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6172200" y="5179711"/>
            <a:ext cx="822960" cy="247616"/>
          </a:xfrm>
          <a:prstGeom prst="rect">
            <a:avLst/>
          </a:prstGeom>
        </p:spPr>
      </p:pic>
      <p:sp>
        <p:nvSpPr>
          <p:cNvPr id="84" name="Tile Innatera"/>
          <p:cNvSpPr/>
          <p:nvPr/>
        </p:nvSpPr>
        <p:spPr>
          <a:xfrm>
            <a:off x="7178040" y="4974336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85" name="Logo Innatera" descr="Innatera logo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7269480" y="5197002"/>
            <a:ext cx="822960" cy="213035"/>
          </a:xfrm>
          <a:prstGeom prst="rect">
            <a:avLst/>
          </a:prstGeom>
        </p:spPr>
      </p:pic>
      <p:sp>
        <p:nvSpPr>
          <p:cNvPr id="86" name="Tile LifeSignals"/>
          <p:cNvSpPr/>
          <p:nvPr/>
        </p:nvSpPr>
        <p:spPr>
          <a:xfrm>
            <a:off x="8275320" y="4974336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87" name="Logo LifeSignals" descr="LifeSignals logo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8366760" y="5191406"/>
            <a:ext cx="822960" cy="224226"/>
          </a:xfrm>
          <a:prstGeom prst="rect">
            <a:avLst/>
          </a:prstGeom>
        </p:spPr>
      </p:pic>
      <p:sp>
        <p:nvSpPr>
          <p:cNvPr id="88" name="Tile Orca Systems"/>
          <p:cNvSpPr/>
          <p:nvPr/>
        </p:nvSpPr>
        <p:spPr>
          <a:xfrm>
            <a:off x="9372600" y="4974336"/>
            <a:ext cx="1005840" cy="658368"/>
          </a:xfrm>
          <a:prstGeom prst="roundRect">
            <a:avLst>
              <a:gd name="adj" fmla="val 833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89" name="Logo Orca Systems" descr="Orca Systems logo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9587281" y="5065776"/>
            <a:ext cx="576476" cy="475488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731520" y="914400"/>
            <a:ext cx="6583680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r>
              <a:rPr lang="en-US" sz="5200" b="1" dirty="0">
                <a:solidFill>
                  <a:schemeClr val="bg1"/>
                </a:solidFill>
              </a:rPr>
              <a:t>Tell us what you're building.</a:t>
            </a:r>
            <a:endParaRPr lang="en-US" sz="5200" dirty="0"/>
          </a:p>
        </p:txBody>
      </p:sp>
      <p:sp>
        <p:nvSpPr>
          <p:cNvPr id="3" name="Text 1"/>
          <p:cNvSpPr txBox="1"/>
          <p:nvPr/>
        </p:nvSpPr>
        <p:spPr>
          <a:xfrm>
            <a:off x="731520" y="3337560"/>
            <a:ext cx="64008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dirty="0">
                <a:solidFill>
                  <a:schemeClr val="accent4"/>
                </a:solidFill>
              </a:rPr>
              <a:t>We'll tell you honestly whether we're the right team for it.</a:t>
            </a:r>
            <a:endParaRPr lang="en-US" sz="2200" dirty="0"/>
          </a:p>
        </p:txBody>
      </p:sp>
      <p:sp>
        <p:nvSpPr>
          <p:cNvPr id="4" name="Contact card"/>
          <p:cNvSpPr/>
          <p:nvPr/>
        </p:nvSpPr>
        <p:spPr>
          <a:xfrm>
            <a:off x="7863840" y="1280160"/>
            <a:ext cx="3749040" cy="4206240"/>
          </a:xfrm>
          <a:prstGeom prst="roundRect">
            <a:avLst>
              <a:gd name="adj" fmla="val 2927"/>
            </a:avLst>
          </a:prstGeom>
          <a:solidFill>
            <a:schemeClr val="accent6"/>
          </a:solidFill>
          <a:ln/>
        </p:spPr>
      </p:sp>
      <p:sp>
        <p:nvSpPr>
          <p:cNvPr id="5" name="Text 3"/>
          <p:cNvSpPr txBox="1"/>
          <p:nvPr/>
        </p:nvSpPr>
        <p:spPr>
          <a:xfrm>
            <a:off x="8138160" y="1554480"/>
            <a:ext cx="3200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4"/>
                </a:solidFill>
              </a:rPr>
              <a:t>Offices</a:t>
            </a:r>
            <a:endParaRPr lang="en-US" sz="1400" dirty="0"/>
          </a:p>
        </p:txBody>
      </p:sp>
      <p:sp>
        <p:nvSpPr>
          <p:cNvPr id="6" name="Text 4"/>
          <p:cNvSpPr txBox="1"/>
          <p:nvPr/>
        </p:nvSpPr>
        <p:spPr>
          <a:xfrm>
            <a:off x="8138160" y="1965960"/>
            <a:ext cx="320040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700" dirty="0">
                <a:solidFill>
                  <a:schemeClr val="bg1"/>
                </a:solidFill>
              </a:rPr>
              <a:t>Hyderabad (headquarters)</a:t>
            </a:r>
            <a:endParaRPr lang="en-US" sz="17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700" dirty="0">
                <a:solidFill>
                  <a:schemeClr val="bg1"/>
                </a:solidFill>
              </a:rPr>
              <a:t>Bengaluru</a:t>
            </a:r>
            <a:endParaRPr lang="en-US" sz="17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700" dirty="0">
                <a:solidFill>
                  <a:schemeClr val="bg1"/>
                </a:solidFill>
              </a:rPr>
              <a:t>Illinois, USA</a:t>
            </a:r>
            <a:endParaRPr lang="en-US" sz="1700" dirty="0"/>
          </a:p>
        </p:txBody>
      </p:sp>
      <p:sp>
        <p:nvSpPr>
          <p:cNvPr id="7" name="Text 5"/>
          <p:cNvSpPr txBox="1"/>
          <p:nvPr/>
        </p:nvSpPr>
        <p:spPr>
          <a:xfrm>
            <a:off x="8138160" y="3474720"/>
            <a:ext cx="3200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4"/>
                </a:solidFill>
              </a:rPr>
              <a:t>Contact</a:t>
            </a:r>
            <a:endParaRPr lang="en-US" sz="1400" dirty="0"/>
          </a:p>
        </p:txBody>
      </p:sp>
      <p:sp>
        <p:nvSpPr>
          <p:cNvPr id="8" name="Text 6"/>
          <p:cNvSpPr txBox="1"/>
          <p:nvPr/>
        </p:nvSpPr>
        <p:spPr>
          <a:xfrm>
            <a:off x="8138160" y="3886200"/>
            <a:ext cx="320040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700" dirty="0">
                <a:solidFill>
                  <a:schemeClr val="bg1"/>
                </a:solidFill>
              </a:rPr>
              <a:t>Shyam</a:t>
            </a:r>
            <a:endParaRPr lang="en-US" sz="17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700" dirty="0">
                <a:solidFill>
                  <a:schemeClr val="bg1"/>
                </a:solidFill>
              </a:rPr>
              <a:t>+91 9959155955</a:t>
            </a:r>
            <a:endParaRPr lang="en-US" sz="17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700" dirty="0">
                <a:solidFill>
                  <a:schemeClr val="bg1"/>
                </a:solidFill>
              </a:rPr>
              <a:t>www.pureplay.io</a:t>
            </a:r>
            <a:endParaRPr lang="en-US" sz="17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urePlay">
  <a:themeElements>
    <a:clrScheme name="PurePlay">
      <a:dk1>
        <a:srgbClr val="0E1F2A"/>
      </a:dk1>
      <a:lt1>
        <a:srgbClr val="FFFFFF"/>
      </a:lt1>
      <a:dk2>
        <a:srgbClr val="12353F"/>
      </a:dk2>
      <a:lt2>
        <a:srgbClr val="EEF3F3"/>
      </a:lt2>
      <a:accent1>
        <a:srgbClr val="1F7A80"/>
      </a:accent1>
      <a:accent2>
        <a:srgbClr val="C8763A"/>
      </a:accent2>
      <a:accent3>
        <a:srgbClr val="5FA8A3"/>
      </a:accent3>
      <a:accent4>
        <a:srgbClr val="E6B17E"/>
      </a:accent4>
      <a:accent5>
        <a:srgbClr val="6B7F8A"/>
      </a:accent5>
      <a:accent6>
        <a:srgbClr val="2E4A57"/>
      </a:accent6>
      <a:hlink>
        <a:srgbClr val="1F7A80"/>
      </a:hlink>
      <a:folHlink>
        <a:srgbClr val="6B7F8A"/>
      </a:folHlink>
    </a:clrScheme>
    <a:fontScheme name="PurePlay">
      <a:majorFont>
        <a:latin typeface="Cambria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PurePlay Capabilities</dc:title>
  <dc:subject>PptxGenJS Presentation</dc:subject>
  <dc:creator>PurePlay</dc:creator>
  <cp:lastModifiedBy>PurePlay</cp:lastModifiedBy>
  <cp:revision>1</cp:revision>
  <dcterms:created xsi:type="dcterms:W3CDTF">2026-10-20T07:40:41Z</dcterms:created>
  <dcterms:modified xsi:type="dcterms:W3CDTF">2026-10-20T07:40:41Z</dcterms:modified>
</cp:coreProperties>
</file>